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315" r:id="rId3"/>
    <p:sldId id="306" r:id="rId4"/>
    <p:sldId id="303" r:id="rId5"/>
    <p:sldId id="307" r:id="rId6"/>
    <p:sldId id="308" r:id="rId7"/>
    <p:sldId id="309" r:id="rId8"/>
    <p:sldId id="305" r:id="rId9"/>
    <p:sldId id="310" r:id="rId10"/>
    <p:sldId id="311" r:id="rId11"/>
    <p:sldId id="314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341"/>
    <a:srgbClr val="D4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33423-2C6D-48A7-B3BA-C2EB80A18420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84758-3A56-4140-8F5A-F96A5589C9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944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u="sng"/>
              <a:t>Introduction </a:t>
            </a:r>
            <a:endParaRPr lang="en-US"/>
          </a:p>
          <a:p>
            <a:r>
              <a:rPr lang="en-IE"/>
              <a:t>Welcome we are Next Level Consultancy and today we will be presenting a five-year profitable growth strategy. We have developed 3 strategies with several implementation plans </a:t>
            </a:r>
          </a:p>
          <a:p>
            <a:r>
              <a:rPr lang="en-IE" u="sng"/>
              <a:t>ESG</a:t>
            </a:r>
            <a:endParaRPr lang="en-IE"/>
          </a:p>
          <a:p>
            <a:r>
              <a:rPr lang="en-IE"/>
              <a:t>As ESG is such an important topic in conducting business today, we have ensured that each strategy is aimed at increasing </a:t>
            </a:r>
            <a:r>
              <a:rPr lang="en-IE" err="1"/>
              <a:t>L’Oreal’s</a:t>
            </a:r>
            <a:r>
              <a:rPr lang="en-IE"/>
              <a:t> ESG rating. </a:t>
            </a:r>
          </a:p>
          <a:p>
            <a:r>
              <a:rPr lang="en-IE" u="sng"/>
              <a:t>Strategy 1</a:t>
            </a:r>
            <a:endParaRPr lang="en-IE"/>
          </a:p>
          <a:p>
            <a:r>
              <a:rPr lang="en-IE"/>
              <a:t> After conducting a decision matrix we recommend that </a:t>
            </a:r>
            <a:r>
              <a:rPr lang="en-IE" err="1"/>
              <a:t>L’Oreal</a:t>
            </a:r>
            <a:r>
              <a:rPr lang="en-IE"/>
              <a:t> strengthen their market presence in China</a:t>
            </a:r>
            <a:r>
              <a:rPr lang="en-US"/>
              <a:t>. We also conducted a SWOT and Pestle analysis on China. The strengths and growth opportunities that emerged proved that China is the most attractive market for </a:t>
            </a:r>
            <a:r>
              <a:rPr lang="en-US" err="1"/>
              <a:t>L’Oreal</a:t>
            </a:r>
            <a:r>
              <a:rPr lang="en-US"/>
              <a:t> to expand their presence in.</a:t>
            </a:r>
            <a:endParaRPr lang="en-IE"/>
          </a:p>
          <a:p>
            <a:r>
              <a:rPr lang="en-IE" i="1"/>
              <a:t>Value</a:t>
            </a:r>
            <a:r>
              <a:rPr lang="en-US"/>
              <a:t> - </a:t>
            </a:r>
            <a:r>
              <a:rPr lang="en-IE"/>
              <a:t>Strengthening operations in China allows L’Oréal to work within a lucrative market, expand its customer base, and diversify revenue streams. </a:t>
            </a:r>
          </a:p>
          <a:p>
            <a:r>
              <a:rPr lang="en-IE"/>
              <a:t>We forecast that this strategy will generate a return on investment of </a:t>
            </a:r>
            <a:r>
              <a:rPr lang="en-IE" err="1"/>
              <a:t>approx</a:t>
            </a:r>
            <a:r>
              <a:rPr lang="en-IE"/>
              <a:t> €4 Billion </a:t>
            </a:r>
          </a:p>
          <a:p>
            <a:r>
              <a:rPr lang="en-IE"/>
              <a:t>Our implementation strategies are: Forming Strategic partnerships an acquisition and a new product introduction.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Strategy 2 (ARIANNE)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We recommend L’Oréal enhance internal diversity and penetrate the male market, by implementing an advertising campaign, training, male rebranding &amp; an acquisition.</a:t>
            </a:r>
          </a:p>
          <a:p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By developing their human capital and leveraging their Capabilities they take advantage of the male market by improving their Product Offering and neutralise the threat of Competition.</a:t>
            </a:r>
            <a:r>
              <a:rPr lang="en-IE" sz="1800" kern="10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We predict a ROI of over €1 billion euros.</a:t>
            </a:r>
            <a:r>
              <a:rPr lang="en-IE" sz="1800" kern="10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I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E"/>
          </a:p>
          <a:p>
            <a:r>
              <a:rPr lang="en-IE"/>
              <a:t>Strategy 3 (ARIANNE)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We propose </a:t>
            </a:r>
            <a:r>
              <a:rPr lang="en-IE" sz="1800" kern="100" err="1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L’Oreal</a:t>
            </a:r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prioritise customer retention with Beauty Tech, by implementing </a:t>
            </a:r>
            <a:r>
              <a:rPr lang="en-US" sz="1800" kern="100" err="1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Personalisation</a:t>
            </a:r>
            <a:r>
              <a:rPr lang="en-US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 and training platforms, and a metaverse retail store</a:t>
            </a:r>
            <a:endParaRPr lang="en-IE" sz="1800" kern="100"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E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Emerging technology is a key opportunity and by using L'Oréal's capabilities, broad differentiation strategy and patent portfolio they can become a beauty tech powerhouse. </a:t>
            </a:r>
          </a:p>
          <a:p>
            <a:r>
              <a:rPr lang="en-IE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Competition  and the mature industry, require L’Oréal to focus on Customer Retention &amp; developing Underserved Revenue Streams.</a:t>
            </a:r>
          </a:p>
          <a:p>
            <a:r>
              <a:rPr lang="en-IE" sz="1800" kern="100">
                <a:effectLst/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We forecast a Return on Investment of over €1.4 billion euros.</a:t>
            </a:r>
            <a:r>
              <a:rPr lang="en-IE" sz="1800" kern="10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I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E"/>
          </a:p>
          <a:p>
            <a:r>
              <a:rPr lang="en-IE" b="0" i="0">
                <a:effectLst/>
                <a:latin typeface="UICTFontTextStyleBody"/>
              </a:rPr>
              <a:t>With these three strategies L’Oréal can expect an overall growth of over 8.7 billion euros. </a:t>
            </a:r>
            <a:endParaRPr lang="en-IE">
              <a:effectLst/>
              <a:latin typeface=".AppleSystemUIFont"/>
            </a:endParaRP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84758-3A56-4140-8F5A-F96A5589C971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5734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the metaverse?</a:t>
            </a:r>
          </a:p>
          <a:p>
            <a:r>
              <a:rPr lang="en-IE"/>
              <a:t>Why would they do it, if they haven’t yet?</a:t>
            </a:r>
          </a:p>
          <a:p>
            <a:endParaRPr lang="en-IE"/>
          </a:p>
          <a:p>
            <a:r>
              <a:rPr lang="en-IE"/>
              <a:t>Key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09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5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partnership</a:t>
            </a:r>
          </a:p>
          <a:p>
            <a:r>
              <a:rPr lang="en-IE"/>
              <a:t>Why Alipay </a:t>
            </a:r>
          </a:p>
          <a:p>
            <a:r>
              <a:rPr lang="en-IE"/>
              <a:t>Why </a:t>
            </a:r>
            <a:r>
              <a:rPr lang="en-IE" err="1"/>
              <a:t>Bonnie&amp;Clyde</a:t>
            </a:r>
            <a:endParaRPr lang="en-IE"/>
          </a:p>
          <a:p>
            <a:r>
              <a:rPr lang="en-IE"/>
              <a:t>Why 2 strategies in 1 horizon</a:t>
            </a:r>
          </a:p>
          <a:p>
            <a:r>
              <a:rPr lang="en-IE"/>
              <a:t>Finance question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an acquisition</a:t>
            </a:r>
          </a:p>
          <a:p>
            <a:r>
              <a:rPr lang="en-IE"/>
              <a:t>Why Florasis</a:t>
            </a:r>
          </a:p>
          <a:p>
            <a:r>
              <a:rPr lang="en-IE"/>
              <a:t>Why the two markets</a:t>
            </a:r>
          </a:p>
          <a:p>
            <a:r>
              <a:rPr lang="en-IE"/>
              <a:t>Why is innovation important</a:t>
            </a:r>
          </a:p>
          <a:p>
            <a:r>
              <a:rPr lang="en-IE"/>
              <a:t>Finance Question</a:t>
            </a:r>
          </a:p>
          <a:p>
            <a:r>
              <a:rPr lang="en-IE"/>
              <a:t>How the acquisition will be successful/implementation plan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68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China</a:t>
            </a:r>
          </a:p>
          <a:p>
            <a:r>
              <a:rPr lang="en-IE"/>
              <a:t>Why Skin care</a:t>
            </a:r>
          </a:p>
          <a:p>
            <a:r>
              <a:rPr lang="en-IE"/>
              <a:t>Why Holistic</a:t>
            </a:r>
          </a:p>
          <a:p>
            <a:r>
              <a:rPr lang="en-IE"/>
              <a:t>Why </a:t>
            </a:r>
            <a:r>
              <a:rPr lang="en-IE" err="1"/>
              <a:t>CeraVe</a:t>
            </a:r>
            <a:r>
              <a:rPr lang="en-IE"/>
              <a:t>. </a:t>
            </a:r>
          </a:p>
          <a:p>
            <a:r>
              <a:rPr lang="en-IE"/>
              <a:t>Finance Question</a:t>
            </a:r>
          </a:p>
          <a:p>
            <a:r>
              <a:rPr lang="en-IE"/>
              <a:t>How? Implementation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06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a Video?</a:t>
            </a:r>
          </a:p>
          <a:p>
            <a:r>
              <a:rPr lang="en-IE"/>
              <a:t>What Content?</a:t>
            </a:r>
          </a:p>
          <a:p>
            <a:r>
              <a:rPr lang="en-IE"/>
              <a:t>Why the workforce?</a:t>
            </a:r>
          </a:p>
          <a:p>
            <a:r>
              <a:rPr lang="en-IE"/>
              <a:t>What is the Value? (Finance?)</a:t>
            </a:r>
          </a:p>
          <a:p>
            <a:endParaRPr lang="en-IE"/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67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focus on internal training?</a:t>
            </a:r>
          </a:p>
          <a:p>
            <a:r>
              <a:rPr lang="en-IE"/>
              <a:t>Why focus on Diversity?</a:t>
            </a:r>
          </a:p>
          <a:p>
            <a:r>
              <a:rPr lang="en-IE"/>
              <a:t>What is the value? (Finance?)</a:t>
            </a:r>
          </a:p>
          <a:p>
            <a:r>
              <a:rPr lang="en-IE"/>
              <a:t>Cost?</a:t>
            </a:r>
          </a:p>
          <a:p>
            <a:r>
              <a:rPr lang="en-IE"/>
              <a:t>Why is this different to what L'Oréal already does?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39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the male focus?</a:t>
            </a:r>
          </a:p>
          <a:p>
            <a:r>
              <a:rPr lang="en-IE"/>
              <a:t>Why the rebranding?</a:t>
            </a:r>
          </a:p>
          <a:p>
            <a:r>
              <a:rPr lang="en-IE"/>
              <a:t>Why the acquisition?</a:t>
            </a:r>
          </a:p>
          <a:p>
            <a:r>
              <a:rPr lang="en-IE"/>
              <a:t>Finance Question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2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Why? </a:t>
            </a:r>
          </a:p>
          <a:p>
            <a:r>
              <a:rPr lang="en-IE"/>
              <a:t>Consumer value?</a:t>
            </a:r>
          </a:p>
          <a:p>
            <a:r>
              <a:rPr lang="en-IE"/>
              <a:t>Finance Question</a:t>
            </a:r>
          </a:p>
          <a:p>
            <a:r>
              <a:rPr lang="en-IE"/>
              <a:t>What is difference with their current offering?</a:t>
            </a:r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96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Why Training Platform?</a:t>
            </a:r>
          </a:p>
          <a:p>
            <a:r>
              <a:rPr lang="en-IE"/>
              <a:t>Value?</a:t>
            </a:r>
          </a:p>
          <a:p>
            <a:r>
              <a:rPr lang="en-IE"/>
              <a:t>Finance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BF9DA-8180-491B-BE79-ED5AF4435DAF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04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569-EFB4-8320-0EA6-6B8597756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AE6F-AB9F-97FC-583C-73713372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F8E86-AB56-627E-5540-33DB5A5D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C1EB-17F6-12AB-D2B2-D76F0A8F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BDC8-CC40-1405-F6AE-2367464A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905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7F71-6A91-9259-4EFF-C916A6C1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F701B-6849-0ABF-51EE-2879668E7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A678A-DB8C-C609-0B12-E6EF8FA5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834DA-49D6-947A-8472-34E09D62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F831B-E803-D3CA-DB12-985084B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434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A8EAE-0481-A4B0-F44A-62494CAE8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D4E03-614B-68FA-ED4E-EBC718551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348E-4695-19C6-7B33-95AAF627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53062-B178-E7A3-6334-9B24A6B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87A38-7B28-AC1B-3FBA-4814C531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6042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7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4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4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701E-4DC1-2B87-A912-C95EA8F8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9558-0F1C-24AE-BFDA-22772358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2535-974F-51AF-E776-F86E7001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CF323-74BB-C18C-B0C7-99F7D529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070E-8AB7-F31F-83C5-ED0FDFA3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2460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71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EF47-5E02-93DF-E076-3EC19A2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F142-1E91-3A17-E0DC-B35F09AD4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7B25F-81C7-48E4-7D35-93792D72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2D1EA-9620-DCEC-1A6F-3AD3B78F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30F7A-56DA-C8B4-1D42-B7E70581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493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F964-D026-E44D-2CBF-AC827184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0C97-3E97-1C53-426B-B0AFA31C3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F675-435C-2262-C7D9-26281D2C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E6CE5-D711-D10C-F18E-4E3B8FC7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11DA6-5F5B-82EE-7EA9-A97BB056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CE8B-CA81-1702-66C2-A10C6F8B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11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853A-B5CB-FAC6-7EF2-25B27B67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DBA4A-A85B-E39F-C12E-14D921589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5892A-5F63-D145-C934-95AA1487C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9C61F-B5A3-BBF0-8EE9-04D6CC960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85C6C-90F7-69B7-B708-436A597DC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138B2-03E4-D2E5-485E-1AD26279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E72D1-318C-CBF4-D766-8DD8DC7E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A8370-0C40-DC2E-00AA-78E65C3F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38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0654-34D4-9AD2-29F2-FD7D1339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176DF-FBF0-4419-F615-43B0907B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CE44-38B6-D415-5098-9111F03A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1F60F-6DEA-7550-5940-45515F63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853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568C6-586A-93FD-0D34-2D394294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24A28-BBF4-E030-417B-73F8A8AA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2EC0-871D-DEB8-F44B-2FF83752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954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F72B-A486-1985-AFA2-187C95E3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C0B1-0D75-FB32-B922-5F1ACDD5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E28FC-19E7-9789-A062-90016EDD0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DD32A-9096-5381-630F-D22045031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3237C-0C9C-0FA6-2092-DC8F2655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43D2-8D24-9FAC-D7BE-AE7B7C01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010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EDCC-D20B-F08D-8A5D-3D34D907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29644-9339-7DF0-ECB9-EDFD610CE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56F37-EF75-FFC5-F5A5-965BD39C0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95AD2-CDB3-D91E-2813-BBAFEA9D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B333-2A7B-8F1B-E3B9-EB19423F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D1436-3F93-70CB-5E4A-40AC4C8C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745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5D5F04-70DE-DBA5-EB23-81878476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8D45A-98A9-D775-FCEE-BB7D7F80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D35B2-97AB-54D5-8A3D-83C1DA41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1E2908-260B-48A1-8BEC-A03FCC0117C8}" type="datetimeFigureOut">
              <a:rPr lang="en-IE" smtClean="0"/>
              <a:t>21/09/2024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CB1FA-386B-F25B-769C-43AFA9D2D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073A3-7E49-C39D-03AA-67BEB0F8C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10C99-B0B1-4DE1-B413-1F312356E0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163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3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0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33.emf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microsoft.com/office/2007/relationships/hdphoto" Target="../media/hdphoto11.wdp"/><Relationship Id="rId10" Type="http://schemas.openxmlformats.org/officeDocument/2006/relationships/image" Target="../media/image39.png"/><Relationship Id="rId4" Type="http://schemas.openxmlformats.org/officeDocument/2006/relationships/image" Target="../media/image8.svg"/><Relationship Id="rId9" Type="http://schemas.openxmlformats.org/officeDocument/2006/relationships/image" Target="../media/image38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8.xml"/><Relationship Id="rId6" Type="http://schemas.microsoft.com/office/2007/relationships/hdphoto" Target="../media/hdphoto7.wdp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8.wdp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9.wdp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2862" y="-4929"/>
            <a:ext cx="12277723" cy="6858000"/>
          </a:xfrm>
          <a:custGeom>
            <a:avLst/>
            <a:gdLst/>
            <a:ahLst/>
            <a:cxnLst/>
            <a:rect l="l" t="t" r="r" b="b"/>
            <a:pathLst>
              <a:path w="18416584" h="10287000">
                <a:moveTo>
                  <a:pt x="0" y="0"/>
                </a:moveTo>
                <a:lnTo>
                  <a:pt x="18416584" y="0"/>
                </a:lnTo>
                <a:lnTo>
                  <a:pt x="184165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3" r="-20233"/>
            </a:stretch>
          </a:blipFill>
        </p:spPr>
        <p:txBody>
          <a:bodyPr/>
          <a:lstStyle/>
          <a:p>
            <a:endParaRPr lang="en-IE" sz="1200"/>
          </a:p>
        </p:txBody>
      </p:sp>
      <p:grpSp>
        <p:nvGrpSpPr>
          <p:cNvPr id="14" name="Group 14"/>
          <p:cNvGrpSpPr/>
          <p:nvPr/>
        </p:nvGrpSpPr>
        <p:grpSpPr>
          <a:xfrm>
            <a:off x="678918" y="719713"/>
            <a:ext cx="9412533" cy="3298606"/>
            <a:chOff x="0" y="-996591"/>
            <a:chExt cx="18825064" cy="6597211"/>
          </a:xfrm>
        </p:grpSpPr>
        <p:sp>
          <p:nvSpPr>
            <p:cNvPr id="15" name="TextBox 15"/>
            <p:cNvSpPr txBox="1"/>
            <p:nvPr/>
          </p:nvSpPr>
          <p:spPr>
            <a:xfrm>
              <a:off x="303754" y="-996591"/>
              <a:ext cx="18521310" cy="1012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93"/>
                </a:lnSpc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572902"/>
              <a:ext cx="9063721" cy="1027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6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812472" y="3537171"/>
            <a:ext cx="4049486" cy="5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2"/>
              </a:lnSpc>
            </a:pPr>
            <a:endParaRPr sz="12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37B82F-767E-B828-59B5-062DE26DE90D}"/>
              </a:ext>
            </a:extLst>
          </p:cNvPr>
          <p:cNvGrpSpPr/>
          <p:nvPr/>
        </p:nvGrpSpPr>
        <p:grpSpPr>
          <a:xfrm>
            <a:off x="342181" y="1371012"/>
            <a:ext cx="7976559" cy="1884320"/>
            <a:chOff x="0" y="-38100"/>
            <a:chExt cx="1224974" cy="147160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03EC41D-8893-8D0B-FF09-E27DFE37D93A}"/>
                </a:ext>
              </a:extLst>
            </p:cNvPr>
            <p:cNvSpPr/>
            <p:nvPr/>
          </p:nvSpPr>
          <p:spPr>
            <a:xfrm>
              <a:off x="0" y="0"/>
              <a:ext cx="1224974" cy="1433508"/>
            </a:xfrm>
            <a:custGeom>
              <a:avLst/>
              <a:gdLst/>
              <a:ahLst/>
              <a:cxnLst/>
              <a:rect l="l" t="t" r="r" b="b"/>
              <a:pathLst>
                <a:path w="1224974" h="1433508">
                  <a:moveTo>
                    <a:pt x="0" y="0"/>
                  </a:moveTo>
                  <a:lnTo>
                    <a:pt x="1224974" y="0"/>
                  </a:lnTo>
                  <a:lnTo>
                    <a:pt x="1224974" y="1433508"/>
                  </a:lnTo>
                  <a:lnTo>
                    <a:pt x="0" y="143350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60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1BA8A4-9ACE-7A7F-0A06-1F41CC3DBA5F}"/>
                </a:ext>
              </a:extLst>
            </p:cNvPr>
            <p:cNvSpPr txBox="1"/>
            <p:nvPr/>
          </p:nvSpPr>
          <p:spPr>
            <a:xfrm>
              <a:off x="0" y="-38100"/>
              <a:ext cx="1224974" cy="147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5"/>
                </a:lnSpc>
              </a:pPr>
              <a:endParaRPr sz="1600">
                <a:latin typeface="Aptos" panose="020B0004020202020204" pitchFamily="34" charset="0"/>
              </a:endParaRPr>
            </a:p>
          </p:txBody>
        </p:sp>
      </p:grpSp>
      <p:sp>
        <p:nvSpPr>
          <p:cNvPr id="30" name="TextBox 37">
            <a:extLst>
              <a:ext uri="{FF2B5EF4-FFF2-40B4-BE49-F238E27FC236}">
                <a16:creationId xmlns:a16="http://schemas.microsoft.com/office/drawing/2014/main" id="{854AC174-28F2-FB37-3505-38DF8C744C7B}"/>
              </a:ext>
            </a:extLst>
          </p:cNvPr>
          <p:cNvSpPr txBox="1"/>
          <p:nvPr/>
        </p:nvSpPr>
        <p:spPr>
          <a:xfrm>
            <a:off x="396317" y="1899551"/>
            <a:ext cx="74922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China emerged the most attractive country from the decision matrix</a:t>
            </a:r>
            <a:endParaRPr lang="en-US" sz="1400">
              <a:solidFill>
                <a:srgbClr val="FFFFFF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Strengths and growth opportunities from SWOT and Pestle also saw China emerge as most attractive.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Lucrative market, opportunity to expand customer base, &amp; diversify revenue streams.</a:t>
            </a:r>
            <a:endParaRPr lang="en-US" sz="1400">
              <a:solidFill>
                <a:srgbClr val="FFFFFF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ROI:</a:t>
            </a:r>
            <a:r>
              <a:rPr lang="en-US" sz="1600">
                <a:solidFill>
                  <a:srgbClr val="FFFFFF"/>
                </a:solidFill>
                <a:latin typeface="Aptos"/>
              </a:rPr>
              <a:t> 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€4 Billion</a:t>
            </a:r>
            <a:endParaRPr lang="en-US" sz="1400">
              <a:solidFill>
                <a:srgbClr val="FFFFFF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/>
              </a:rPr>
              <a:t>Strategic Partnerships, an acquisition, &amp; introduction of new skin health product.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2ADEE2-E803-2F4F-733E-F048B403A4CB}"/>
              </a:ext>
            </a:extLst>
          </p:cNvPr>
          <p:cNvSpPr/>
          <p:nvPr/>
        </p:nvSpPr>
        <p:spPr>
          <a:xfrm>
            <a:off x="342181" y="1428371"/>
            <a:ext cx="7976558" cy="498600"/>
          </a:xfrm>
          <a:prstGeom prst="rect">
            <a:avLst/>
          </a:prstGeom>
          <a:solidFill>
            <a:srgbClr val="FFFFFF">
              <a:alpha val="57647"/>
            </a:srgbClr>
          </a:solidFill>
        </p:spPr>
        <p:txBody>
          <a:bodyPr/>
          <a:lstStyle/>
          <a:p>
            <a:endParaRPr lang="en-IE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04078EF5-7A1C-215D-E9C4-3BCFD6D028A4}"/>
              </a:ext>
            </a:extLst>
          </p:cNvPr>
          <p:cNvSpPr txBox="1"/>
          <p:nvPr/>
        </p:nvSpPr>
        <p:spPr>
          <a:xfrm>
            <a:off x="453868" y="1303025"/>
            <a:ext cx="3750167" cy="525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b="1" dirty="0">
                <a:solidFill>
                  <a:srgbClr val="041341"/>
                </a:solidFill>
                <a:latin typeface="Aptos"/>
              </a:rPr>
              <a:t>STRATEGY 1: </a:t>
            </a:r>
            <a:r>
              <a:rPr lang="en-US" b="1" dirty="0" err="1">
                <a:solidFill>
                  <a:srgbClr val="041341"/>
                </a:solidFill>
                <a:latin typeface="Aptos"/>
              </a:rPr>
              <a:t>Internationalisation</a:t>
            </a:r>
            <a:endParaRPr lang="en-US" b="1" dirty="0">
              <a:solidFill>
                <a:srgbClr val="041341"/>
              </a:solidFill>
              <a:latin typeface="Aptos" panose="020B00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B13220-9B2E-CE29-A2F2-0A9607047A2E}"/>
              </a:ext>
            </a:extLst>
          </p:cNvPr>
          <p:cNvGrpSpPr/>
          <p:nvPr/>
        </p:nvGrpSpPr>
        <p:grpSpPr>
          <a:xfrm>
            <a:off x="2153101" y="3124874"/>
            <a:ext cx="7976559" cy="1884320"/>
            <a:chOff x="0" y="-38100"/>
            <a:chExt cx="1224974" cy="1471608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05D40B1-B204-548E-9FC2-D8C6E930469F}"/>
                </a:ext>
              </a:extLst>
            </p:cNvPr>
            <p:cNvSpPr/>
            <p:nvPr/>
          </p:nvSpPr>
          <p:spPr>
            <a:xfrm>
              <a:off x="0" y="0"/>
              <a:ext cx="1224974" cy="1433508"/>
            </a:xfrm>
            <a:custGeom>
              <a:avLst/>
              <a:gdLst/>
              <a:ahLst/>
              <a:cxnLst/>
              <a:rect l="l" t="t" r="r" b="b"/>
              <a:pathLst>
                <a:path w="1224974" h="1433508">
                  <a:moveTo>
                    <a:pt x="0" y="0"/>
                  </a:moveTo>
                  <a:lnTo>
                    <a:pt x="1224974" y="0"/>
                  </a:lnTo>
                  <a:lnTo>
                    <a:pt x="1224974" y="1433508"/>
                  </a:lnTo>
                  <a:lnTo>
                    <a:pt x="0" y="143350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600">
                <a:latin typeface="Aptos" panose="020B00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668B69-A6B6-CF87-A363-5EEDED264D8F}"/>
                </a:ext>
              </a:extLst>
            </p:cNvPr>
            <p:cNvSpPr txBox="1"/>
            <p:nvPr/>
          </p:nvSpPr>
          <p:spPr>
            <a:xfrm>
              <a:off x="0" y="-38100"/>
              <a:ext cx="1224974" cy="147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5"/>
                </a:lnSpc>
              </a:pPr>
              <a:endParaRPr sz="1600">
                <a:latin typeface="Aptos" panose="020B0004020202020204" pitchFamily="34" charset="0"/>
              </a:endParaRPr>
            </a:p>
          </p:txBody>
        </p:sp>
      </p:grpSp>
      <p:sp>
        <p:nvSpPr>
          <p:cNvPr id="63" name="TextBox 37">
            <a:extLst>
              <a:ext uri="{FF2B5EF4-FFF2-40B4-BE49-F238E27FC236}">
                <a16:creationId xmlns:a16="http://schemas.microsoft.com/office/drawing/2014/main" id="{B7982F06-C968-D075-4457-7BF9D62CB262}"/>
              </a:ext>
            </a:extLst>
          </p:cNvPr>
          <p:cNvSpPr txBox="1"/>
          <p:nvPr/>
        </p:nvSpPr>
        <p:spPr>
          <a:xfrm>
            <a:off x="2637398" y="3714865"/>
            <a:ext cx="7492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Ansoff Matrix: Market Penetration.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SWOT: Acquisition Capabilities &amp; R&amp;D Capabilities (S), Male Market (O), Imbalanced Product Offering (W), Competition (T), in line with Broad Differentiation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ROI: over €1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Advertising campaign, training </a:t>
            </a:r>
            <a:r>
              <a:rPr lang="en-US" sz="1400" err="1">
                <a:solidFill>
                  <a:srgbClr val="FFFFFF"/>
                </a:solidFill>
                <a:latin typeface="Aptos" panose="020B0004020202020204" pitchFamily="34" charset="0"/>
              </a:rPr>
              <a:t>programme</a:t>
            </a: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, male rebranding &amp; an acquisition.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64805D-06B5-A052-1089-202EEB2C214A}"/>
              </a:ext>
            </a:extLst>
          </p:cNvPr>
          <p:cNvSpPr/>
          <p:nvPr/>
        </p:nvSpPr>
        <p:spPr>
          <a:xfrm>
            <a:off x="2153101" y="3182233"/>
            <a:ext cx="7976558" cy="498600"/>
          </a:xfrm>
          <a:prstGeom prst="rect">
            <a:avLst/>
          </a:prstGeom>
          <a:solidFill>
            <a:srgbClr val="FFFFFF">
              <a:alpha val="57647"/>
            </a:srgbClr>
          </a:solidFill>
        </p:spPr>
        <p:txBody>
          <a:bodyPr/>
          <a:lstStyle/>
          <a:p>
            <a:endParaRPr lang="en-IE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55BE69F0-476B-88BF-26D1-80580CBDB6CB}"/>
              </a:ext>
            </a:extLst>
          </p:cNvPr>
          <p:cNvSpPr txBox="1"/>
          <p:nvPr/>
        </p:nvSpPr>
        <p:spPr>
          <a:xfrm>
            <a:off x="2264788" y="3056887"/>
            <a:ext cx="7097973" cy="525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b="1">
                <a:solidFill>
                  <a:srgbClr val="041341"/>
                </a:solidFill>
                <a:latin typeface="Aptos"/>
              </a:rPr>
              <a:t>STRATEGY 2: Internal Diversity &amp; Diverse Market Penetration</a:t>
            </a:r>
            <a:endParaRPr lang="en-US" b="1">
              <a:solidFill>
                <a:srgbClr val="041341"/>
              </a:solidFill>
              <a:latin typeface="Aptos" panose="020B0004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CE0883-75AA-AD8C-EBFB-B8722BFA1826}"/>
              </a:ext>
            </a:extLst>
          </p:cNvPr>
          <p:cNvGrpSpPr/>
          <p:nvPr/>
        </p:nvGrpSpPr>
        <p:grpSpPr>
          <a:xfrm>
            <a:off x="3964022" y="4884079"/>
            <a:ext cx="7976559" cy="1884320"/>
            <a:chOff x="0" y="-38100"/>
            <a:chExt cx="1224974" cy="147160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A5DF7F2-880E-D084-ABE1-7D44FD2E333A}"/>
                </a:ext>
              </a:extLst>
            </p:cNvPr>
            <p:cNvSpPr/>
            <p:nvPr/>
          </p:nvSpPr>
          <p:spPr>
            <a:xfrm>
              <a:off x="0" y="0"/>
              <a:ext cx="1224974" cy="1433508"/>
            </a:xfrm>
            <a:custGeom>
              <a:avLst/>
              <a:gdLst/>
              <a:ahLst/>
              <a:cxnLst/>
              <a:rect l="l" t="t" r="r" b="b"/>
              <a:pathLst>
                <a:path w="1224974" h="1433508">
                  <a:moveTo>
                    <a:pt x="0" y="0"/>
                  </a:moveTo>
                  <a:lnTo>
                    <a:pt x="1224974" y="0"/>
                  </a:lnTo>
                  <a:lnTo>
                    <a:pt x="1224974" y="1433508"/>
                  </a:lnTo>
                  <a:lnTo>
                    <a:pt x="0" y="143350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600">
                <a:latin typeface="Aptos" panose="020B00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4847A2-1E5D-6783-4775-787176233BEF}"/>
                </a:ext>
              </a:extLst>
            </p:cNvPr>
            <p:cNvSpPr txBox="1"/>
            <p:nvPr/>
          </p:nvSpPr>
          <p:spPr>
            <a:xfrm>
              <a:off x="0" y="-38100"/>
              <a:ext cx="1224974" cy="147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5"/>
                </a:lnSpc>
              </a:pPr>
              <a:endParaRPr sz="1600">
                <a:latin typeface="Aptos" panose="020B0004020202020204" pitchFamily="34" charset="0"/>
              </a:endParaRPr>
            </a:p>
          </p:txBody>
        </p:sp>
      </p:grpSp>
      <p:sp>
        <p:nvSpPr>
          <p:cNvPr id="69" name="TextBox 37">
            <a:extLst>
              <a:ext uri="{FF2B5EF4-FFF2-40B4-BE49-F238E27FC236}">
                <a16:creationId xmlns:a16="http://schemas.microsoft.com/office/drawing/2014/main" id="{67CA1632-112F-A982-2FD6-7829C1245183}"/>
              </a:ext>
            </a:extLst>
          </p:cNvPr>
          <p:cNvSpPr txBox="1"/>
          <p:nvPr/>
        </p:nvSpPr>
        <p:spPr>
          <a:xfrm>
            <a:off x="4448319" y="5474070"/>
            <a:ext cx="749226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SWOT: Emerging Technology (O) &amp; R&amp;D Capabilities (S).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Broad Differentiation Strategy: Patent Portfolio.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Porter’s 5 Forces &amp; Mature Industry Lifecycle: Customer Retention &amp; Underserved Revenue Streams.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ROI: over €1.4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FFFFFF"/>
                </a:solidFill>
                <a:latin typeface="Aptos" panose="020B0004020202020204" pitchFamily="34" charset="0"/>
              </a:rPr>
              <a:t>Personalisation</a:t>
            </a:r>
            <a:r>
              <a:rPr lang="en-US" sz="1400">
                <a:solidFill>
                  <a:srgbClr val="FFFFFF"/>
                </a:solidFill>
                <a:latin typeface="Aptos" panose="020B0004020202020204" pitchFamily="34" charset="0"/>
              </a:rPr>
              <a:t> platform, an immersive training platform and a metaverse retail store.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999BDE-1379-1673-F4D5-F62575EFD411}"/>
              </a:ext>
            </a:extLst>
          </p:cNvPr>
          <p:cNvSpPr/>
          <p:nvPr/>
        </p:nvSpPr>
        <p:spPr>
          <a:xfrm>
            <a:off x="3964022" y="4941438"/>
            <a:ext cx="7976558" cy="498600"/>
          </a:xfrm>
          <a:prstGeom prst="rect">
            <a:avLst/>
          </a:prstGeom>
          <a:solidFill>
            <a:srgbClr val="FFFFFF">
              <a:alpha val="57647"/>
            </a:srgbClr>
          </a:solidFill>
        </p:spPr>
        <p:txBody>
          <a:bodyPr/>
          <a:lstStyle/>
          <a:p>
            <a:endParaRPr lang="en-IE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B368738F-21DC-884B-7E48-4FA84252D109}"/>
              </a:ext>
            </a:extLst>
          </p:cNvPr>
          <p:cNvSpPr txBox="1"/>
          <p:nvPr/>
        </p:nvSpPr>
        <p:spPr>
          <a:xfrm>
            <a:off x="4075709" y="4816092"/>
            <a:ext cx="6538248" cy="525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b="1">
                <a:solidFill>
                  <a:srgbClr val="041341"/>
                </a:solidFill>
                <a:latin typeface="Aptos"/>
              </a:rPr>
              <a:t>STRATEGY 3: Customer Retention with Beauty Tech</a:t>
            </a:r>
            <a:endParaRPr lang="en-US" b="1">
              <a:solidFill>
                <a:srgbClr val="041341"/>
              </a:solidFill>
              <a:latin typeface="Aptos" panose="020B0004020202020204" pitchFamily="34" charset="0"/>
            </a:endParaRPr>
          </a:p>
        </p:txBody>
      </p:sp>
      <p:sp>
        <p:nvSpPr>
          <p:cNvPr id="72" name="TextBox 10">
            <a:extLst>
              <a:ext uri="{FF2B5EF4-FFF2-40B4-BE49-F238E27FC236}">
                <a16:creationId xmlns:a16="http://schemas.microsoft.com/office/drawing/2014/main" id="{5CCF25A5-3ED4-3A2E-DF9E-709D08833CB2}"/>
              </a:ext>
            </a:extLst>
          </p:cNvPr>
          <p:cNvSpPr txBox="1"/>
          <p:nvPr/>
        </p:nvSpPr>
        <p:spPr>
          <a:xfrm>
            <a:off x="4142447" y="284754"/>
            <a:ext cx="486787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600" b="1">
                <a:solidFill>
                  <a:srgbClr val="FFFFFF"/>
                </a:solidFill>
                <a:latin typeface="Aptos"/>
              </a:rPr>
              <a:t>5-Year Growth Strategy </a:t>
            </a:r>
            <a:endParaRPr lang="en-US" sz="3600" b="1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9A5F5D8-E887-881E-F3DE-AB1DCE927A4E}"/>
              </a:ext>
            </a:extLst>
          </p:cNvPr>
          <p:cNvSpPr txBox="1"/>
          <p:nvPr/>
        </p:nvSpPr>
        <p:spPr>
          <a:xfrm>
            <a:off x="10678453" y="284754"/>
            <a:ext cx="1365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b="1" dirty="0">
                <a:solidFill>
                  <a:srgbClr val="D4D5E9"/>
                </a:solidFill>
                <a:latin typeface="Goudy Old Style" panose="02020502050305020303" pitchFamily="18" charset="77"/>
              </a:rPr>
              <a:t>Patrick Coffey</a:t>
            </a:r>
          </a:p>
        </p:txBody>
      </p:sp>
      <p:pic>
        <p:nvPicPr>
          <p:cNvPr id="1026" name="Picture 2" descr="L'Oréal Groupe takes on new luxury beauty brand - Campaign Middle East">
            <a:extLst>
              <a:ext uri="{FF2B5EF4-FFF2-40B4-BE49-F238E27FC236}">
                <a16:creationId xmlns:a16="http://schemas.microsoft.com/office/drawing/2014/main" id="{D3C22EA3-FADD-64B7-E29D-C7FB3D7D1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457" b="45940" l="10000" r="90000">
                        <a14:foregroundMark x1="21714" y1="21600" x2="21714" y2="21600"/>
                        <a14:foregroundMark x1="14000" y1="26000" x2="14000" y2="26000"/>
                        <a14:foregroundMark x1="40857" y1="28000" x2="40857" y2="28000"/>
                        <a14:foregroundMark x1="53857" y1="27800" x2="53857" y2="27800"/>
                        <a14:foregroundMark x1="58000" y1="18400" x2="58000" y2="18400"/>
                        <a14:foregroundMark x1="69286" y1="21200" x2="69286" y2="21200"/>
                        <a14:foregroundMark x1="77857" y1="26200" x2="77857" y2="26200"/>
                        <a14:foregroundMark x1="33000" y1="38800" x2="33000" y2="38800"/>
                        <a14:foregroundMark x1="38429" y1="41400" x2="38429" y2="41400"/>
                        <a14:foregroundMark x1="45143" y1="40000" x2="45143" y2="40000"/>
                        <a14:foregroundMark x1="52714" y1="41000" x2="52714" y2="41000"/>
                        <a14:foregroundMark x1="59857" y1="41400" x2="59857" y2="41400"/>
                        <a14:foregroundMark x1="66714" y1="41000" x2="66714" y2="41000"/>
                        <a14:foregroundMark x1="57286" y1="19400" x2="57286" y2="19400"/>
                        <a14:foregroundMark x1="60286" y1="17800" x2="60286" y2="17800"/>
                        <a14:foregroundMark x1="60571" y1="17400" x2="60571" y2="17400"/>
                        <a14:foregroundMark x1="60714" y1="17800" x2="60714" y2="17800"/>
                        <a14:foregroundMark x1="60857" y1="17400" x2="60857" y2="17400"/>
                        <a14:foregroundMark x1="60857" y1="17400" x2="60857" y2="17400"/>
                        <a14:foregroundMark x1="61000" y1="17400" x2="61000" y2="17400"/>
                        <a14:backgroundMark x1="59857" y1="18800" x2="59857" y2="18800"/>
                        <a14:backgroundMark x1="59857" y1="18800" x2="61000" y2="18000"/>
                        <a14:backgroundMark x1="39857" y1="40200" x2="39857" y2="40200"/>
                        <a14:backgroundMark x1="61286" y1="40000" x2="61286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97" b="50000"/>
          <a:stretch/>
        </p:blipFill>
        <p:spPr bwMode="auto">
          <a:xfrm>
            <a:off x="-157252" y="82941"/>
            <a:ext cx="4121274" cy="119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E6D3320-5FC4-A0E8-EA8B-D295449FC782}"/>
              </a:ext>
            </a:extLst>
          </p:cNvPr>
          <p:cNvSpPr txBox="1"/>
          <p:nvPr/>
        </p:nvSpPr>
        <p:spPr>
          <a:xfrm>
            <a:off x="4670549" y="848783"/>
            <a:ext cx="35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>
                <a:solidFill>
                  <a:srgbClr val="D4D5E9"/>
                </a:solidFill>
              </a:rPr>
              <a:t>Implementation Plan - Group 40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1BA3F-78AE-674D-1C2D-D70C7236C582}"/>
              </a:ext>
            </a:extLst>
          </p:cNvPr>
          <p:cNvSpPr txBox="1"/>
          <p:nvPr/>
        </p:nvSpPr>
        <p:spPr>
          <a:xfrm>
            <a:off x="373722" y="5291033"/>
            <a:ext cx="3059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>
                <a:solidFill>
                  <a:schemeClr val="bg1"/>
                </a:solidFill>
              </a:rPr>
              <a:t>Total Revenue Growth:</a:t>
            </a:r>
            <a:r>
              <a:rPr lang="en-IE" sz="200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E" sz="2000">
                <a:solidFill>
                  <a:schemeClr val="bg1"/>
                </a:solidFill>
              </a:rPr>
              <a:t>over €8.7 billion </a:t>
            </a:r>
          </a:p>
          <a:p>
            <a:pPr algn="ctr"/>
            <a:r>
              <a:rPr lang="en-IE" sz="2000">
                <a:solidFill>
                  <a:schemeClr val="bg1"/>
                </a:solidFill>
              </a:rPr>
              <a:t>(22.94% from 2022) </a:t>
            </a:r>
          </a:p>
          <a:p>
            <a:pPr algn="ctr"/>
            <a:r>
              <a:rPr lang="en-IE" sz="20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534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584069" cy="522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Horizon 3: Metaverse Retail Shop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81699E2A-A96B-9C96-AE72-7EE87CEE9FA3}"/>
              </a:ext>
            </a:extLst>
          </p:cNvPr>
          <p:cNvGrpSpPr/>
          <p:nvPr/>
        </p:nvGrpSpPr>
        <p:grpSpPr>
          <a:xfrm>
            <a:off x="559814" y="1144061"/>
            <a:ext cx="11069708" cy="5316710"/>
            <a:chOff x="0" y="-38100"/>
            <a:chExt cx="2113710" cy="1522858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F9851F3-4A80-7A31-6D4E-BF81062A58F6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43430045-F33C-6BCB-85C6-942AC9BCD23D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AF04A00-AD3A-4564-DE0F-83526A122725}"/>
              </a:ext>
            </a:extLst>
          </p:cNvPr>
          <p:cNvSpPr txBox="1"/>
          <p:nvPr/>
        </p:nvSpPr>
        <p:spPr>
          <a:xfrm>
            <a:off x="559813" y="1265784"/>
            <a:ext cx="5164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</a:t>
            </a:r>
            <a:r>
              <a:rPr lang="en-IE">
                <a:solidFill>
                  <a:schemeClr val="bg1"/>
                </a:solidFill>
                <a:latin typeface="Aptos"/>
              </a:rPr>
              <a:t>: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6B811-8462-3523-5AAF-D0043ECA9401}"/>
              </a:ext>
            </a:extLst>
          </p:cNvPr>
          <p:cNvSpPr txBox="1"/>
          <p:nvPr/>
        </p:nvSpPr>
        <p:spPr>
          <a:xfrm>
            <a:off x="553033" y="3733045"/>
            <a:ext cx="109400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 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Enhanced Customer Experience, Engagement &amp; New Revenue Stream, aligning goal of becoming the beauty tech powerhouse.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9CC75-2E31-3341-DBB1-95266574DB3B}"/>
              </a:ext>
            </a:extLst>
          </p:cNvPr>
          <p:cNvSpPr txBox="1"/>
          <p:nvPr/>
        </p:nvSpPr>
        <p:spPr>
          <a:xfrm>
            <a:off x="553033" y="4414678"/>
            <a:ext cx="106909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Finance:</a:t>
            </a:r>
            <a:r>
              <a:rPr lang="en-IE">
                <a:solidFill>
                  <a:schemeClr val="bg1"/>
                </a:solidFill>
                <a:latin typeface="Aptos"/>
              </a:rPr>
              <a:t> </a:t>
            </a:r>
            <a:r>
              <a:rPr lang="en-IE" b="1">
                <a:solidFill>
                  <a:schemeClr val="bg1"/>
                </a:solidFill>
                <a:latin typeface="Aptos"/>
              </a:rPr>
              <a:t>ROI</a:t>
            </a:r>
            <a:r>
              <a:rPr lang="en-IE">
                <a:solidFill>
                  <a:schemeClr val="bg1"/>
                </a:solidFill>
                <a:latin typeface="Aptos"/>
              </a:rPr>
              <a:t> = €1.3 Billion, 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selling '</a:t>
            </a:r>
            <a:r>
              <a:rPr lang="en-GB" sz="1800" kern="10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Phygital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Items' and establish an engage-to-earn model. </a:t>
            </a:r>
            <a:endParaRPr lang="en-IE" sz="1800" kern="10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E" b="1">
                <a:solidFill>
                  <a:schemeClr val="bg1"/>
                </a:solidFill>
                <a:latin typeface="Aptos"/>
              </a:rPr>
              <a:t>Cost</a:t>
            </a:r>
            <a:r>
              <a:rPr lang="en-IE">
                <a:solidFill>
                  <a:schemeClr val="bg1"/>
                </a:solidFill>
                <a:latin typeface="Aptos"/>
              </a:rPr>
              <a:t> = €368,000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39838B-A91B-BAF9-FDBE-5143936F2B5C}"/>
              </a:ext>
            </a:extLst>
          </p:cNvPr>
          <p:cNvSpPr txBox="1"/>
          <p:nvPr/>
        </p:nvSpPr>
        <p:spPr>
          <a:xfrm>
            <a:off x="553033" y="5149048"/>
            <a:ext cx="8414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 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Waste Reduction, Inclusivity &amp; Responsible Data Usage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FA87D9-7849-1BDE-1C9D-4ACC2353B007}"/>
              </a:ext>
            </a:extLst>
          </p:cNvPr>
          <p:cNvSpPr txBox="1"/>
          <p:nvPr/>
        </p:nvSpPr>
        <p:spPr>
          <a:xfrm>
            <a:off x="559812" y="2721676"/>
            <a:ext cx="10933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L’Oréal’s competitors are actively engaging with metaverse, which sets high consumer expectations for digitalisation. 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metaverse is expected to generate $4-5 trillion in consumer and enterprise value by 2030. Already at forefront of exploring with past partnerships. </a:t>
            </a:r>
            <a:endParaRPr lang="en-IE" sz="1800" kern="10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315B5-6B93-EC8F-FE2D-0B10406BC671}"/>
              </a:ext>
            </a:extLst>
          </p:cNvPr>
          <p:cNvSpPr txBox="1"/>
          <p:nvPr/>
        </p:nvSpPr>
        <p:spPr>
          <a:xfrm>
            <a:off x="559814" y="5941940"/>
            <a:ext cx="110697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 </a:t>
            </a:r>
            <a:r>
              <a:rPr lang="en-IE">
                <a:solidFill>
                  <a:schemeClr val="bg1"/>
                </a:solidFill>
                <a:latin typeface="Aptos"/>
              </a:rPr>
              <a:t>Market  Research &amp; Consultancy Reports, Internal Reports, High Quality Grey Literature.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1A7FFF-ECD3-59DC-0AE7-DF115DB0B807}"/>
              </a:ext>
            </a:extLst>
          </p:cNvPr>
          <p:cNvSpPr txBox="1"/>
          <p:nvPr/>
        </p:nvSpPr>
        <p:spPr>
          <a:xfrm>
            <a:off x="553033" y="5566961"/>
            <a:ext cx="106909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Low adoption, competitive market, maintenance expenses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A686720-99D7-FD87-4A39-1AF1B28A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50" y="1339619"/>
            <a:ext cx="7422878" cy="13822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50784C6-4911-4D8E-8AED-B029F06E6770}"/>
              </a:ext>
            </a:extLst>
          </p:cNvPr>
          <p:cNvSpPr txBox="1"/>
          <p:nvPr/>
        </p:nvSpPr>
        <p:spPr>
          <a:xfrm>
            <a:off x="9448800" y="1339620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E" sz="1050">
                <a:solidFill>
                  <a:srgbClr val="FFFFFF"/>
                </a:solidFill>
                <a:cs typeface="Calibri"/>
              </a:rPr>
              <a:t>(</a:t>
            </a:r>
            <a:r>
              <a:rPr lang="en-IE" sz="1050" err="1">
                <a:solidFill>
                  <a:srgbClr val="FFFFFF"/>
                </a:solidFill>
                <a:cs typeface="Calibri"/>
              </a:rPr>
              <a:t>Bonelli</a:t>
            </a:r>
            <a:r>
              <a:rPr lang="en-IE" sz="1050">
                <a:solidFill>
                  <a:srgbClr val="FFFFFF"/>
                </a:solidFill>
                <a:cs typeface="Calibri"/>
              </a:rPr>
              <a:t> and </a:t>
            </a:r>
            <a:r>
              <a:rPr lang="en-IE" sz="1050" err="1">
                <a:solidFill>
                  <a:srgbClr val="FFFFFF"/>
                </a:solidFill>
                <a:cs typeface="Calibri"/>
              </a:rPr>
              <a:t>MacSweeney</a:t>
            </a:r>
            <a:r>
              <a:rPr lang="en-IE" sz="1050">
                <a:solidFill>
                  <a:srgbClr val="FFFFFF"/>
                </a:solidFill>
                <a:cs typeface="Calibri"/>
              </a:rPr>
              <a:t>, 2022) </a:t>
            </a:r>
            <a:endParaRPr lang="en-GB" sz="2400"/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38BE52AC-28BB-5676-36DA-BCF1A9832F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91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821981" cy="522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Models </a:t>
            </a:r>
          </a:p>
        </p:txBody>
      </p:sp>
      <p:pic>
        <p:nvPicPr>
          <p:cNvPr id="21" name="Picture 20" descr="A blue and black chart with black text&#10;&#10;Description automatically generated">
            <a:extLst>
              <a:ext uri="{FF2B5EF4-FFF2-40B4-BE49-F238E27FC236}">
                <a16:creationId xmlns:a16="http://schemas.microsoft.com/office/drawing/2014/main" id="{380FFB5B-2DCA-6B18-E391-388A291CB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96" y="877672"/>
            <a:ext cx="2767280" cy="1974500"/>
          </a:xfrm>
          <a:prstGeom prst="rect">
            <a:avLst/>
          </a:prstGeom>
        </p:spPr>
      </p:pic>
      <p:pic>
        <p:nvPicPr>
          <p:cNvPr id="22" name="Picture 21" descr="A white sheet with black text&#10;&#10;Description automatically generated">
            <a:extLst>
              <a:ext uri="{FF2B5EF4-FFF2-40B4-BE49-F238E27FC236}">
                <a16:creationId xmlns:a16="http://schemas.microsoft.com/office/drawing/2014/main" id="{8029660C-A3E1-B761-F6CF-37B95713C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701" y="876214"/>
            <a:ext cx="3666413" cy="1974500"/>
          </a:xfrm>
          <a:prstGeom prst="rect">
            <a:avLst/>
          </a:prstGeom>
        </p:spPr>
      </p:pic>
      <p:pic>
        <p:nvPicPr>
          <p:cNvPr id="23" name="Picture 22" descr="A screenshot of a diagram&#10;&#10;Description automatically generated">
            <a:extLst>
              <a:ext uri="{FF2B5EF4-FFF2-40B4-BE49-F238E27FC236}">
                <a16:creationId xmlns:a16="http://schemas.microsoft.com/office/drawing/2014/main" id="{A3D93325-45D8-0AFF-5963-AA24E36DA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739" y="709602"/>
            <a:ext cx="2640750" cy="2093726"/>
          </a:xfrm>
          <a:prstGeom prst="rect">
            <a:avLst/>
          </a:prstGeom>
        </p:spPr>
      </p:pic>
      <p:pic>
        <p:nvPicPr>
          <p:cNvPr id="24" name="Picture 23" descr="A blue and black list with black text&#10;&#10;Description automatically generated">
            <a:extLst>
              <a:ext uri="{FF2B5EF4-FFF2-40B4-BE49-F238E27FC236}">
                <a16:creationId xmlns:a16="http://schemas.microsoft.com/office/drawing/2014/main" id="{B4A7D923-CFF1-D711-E66B-66ABABE4F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354" y="2944009"/>
            <a:ext cx="3375742" cy="1206322"/>
          </a:xfrm>
          <a:prstGeom prst="rect">
            <a:avLst/>
          </a:prstGeom>
        </p:spPr>
      </p:pic>
      <p:pic>
        <p:nvPicPr>
          <p:cNvPr id="25" name="Picture 24" descr="A blue and black sign with black text&#10;&#10;Description automatically generated">
            <a:extLst>
              <a:ext uri="{FF2B5EF4-FFF2-40B4-BE49-F238E27FC236}">
                <a16:creationId xmlns:a16="http://schemas.microsoft.com/office/drawing/2014/main" id="{42A16560-53CC-393B-5F01-FD84667A8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477" y="2937254"/>
            <a:ext cx="6571225" cy="1201622"/>
          </a:xfrm>
          <a:prstGeom prst="rect">
            <a:avLst/>
          </a:prstGeom>
        </p:spPr>
      </p:pic>
      <p:pic>
        <p:nvPicPr>
          <p:cNvPr id="26" name="Picture 25" descr="A diagram of a strategy&#10;&#10;Description automatically generated">
            <a:extLst>
              <a:ext uri="{FF2B5EF4-FFF2-40B4-BE49-F238E27FC236}">
                <a16:creationId xmlns:a16="http://schemas.microsoft.com/office/drawing/2014/main" id="{85E02D46-6551-1D80-171D-BE4DB64A7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926" y="4298039"/>
            <a:ext cx="2941484" cy="1516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5C38AF-0EE1-6531-142C-AB2D6C944A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6212" y="4272802"/>
            <a:ext cx="3195484" cy="16557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68E46F-0A40-A988-6E44-DD68357B5779}"/>
              </a:ext>
            </a:extLst>
          </p:cNvPr>
          <p:cNvSpPr txBox="1"/>
          <p:nvPr/>
        </p:nvSpPr>
        <p:spPr>
          <a:xfrm>
            <a:off x="233405" y="1011127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1.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C7DB59-B716-ED0C-AEF8-6CF2A3F5F6F8}"/>
              </a:ext>
            </a:extLst>
          </p:cNvPr>
          <p:cNvSpPr txBox="1"/>
          <p:nvPr/>
        </p:nvSpPr>
        <p:spPr>
          <a:xfrm>
            <a:off x="-36319" y="4189408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6.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7738C-C905-CD3E-63C3-6BAB1D35FF6D}"/>
              </a:ext>
            </a:extLst>
          </p:cNvPr>
          <p:cNvSpPr txBox="1"/>
          <p:nvPr/>
        </p:nvSpPr>
        <p:spPr>
          <a:xfrm>
            <a:off x="3719794" y="2850714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5.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3C9510-16C4-FAF1-375A-5C67287C2CCA}"/>
              </a:ext>
            </a:extLst>
          </p:cNvPr>
          <p:cNvSpPr txBox="1"/>
          <p:nvPr/>
        </p:nvSpPr>
        <p:spPr>
          <a:xfrm>
            <a:off x="3222033" y="4189408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7.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B9305-1202-99B9-9E2F-20E3073A8C67}"/>
              </a:ext>
            </a:extLst>
          </p:cNvPr>
          <p:cNvSpPr txBox="1"/>
          <p:nvPr/>
        </p:nvSpPr>
        <p:spPr>
          <a:xfrm>
            <a:off x="-36319" y="2850714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4.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39CA0-9E64-DB2C-8BFF-6CE900C4FEA6}"/>
              </a:ext>
            </a:extLst>
          </p:cNvPr>
          <p:cNvSpPr txBox="1"/>
          <p:nvPr/>
        </p:nvSpPr>
        <p:spPr>
          <a:xfrm>
            <a:off x="7233480" y="955872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3.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A2056B-B481-7581-BD2D-311769ADF5D2}"/>
              </a:ext>
            </a:extLst>
          </p:cNvPr>
          <p:cNvSpPr txBox="1"/>
          <p:nvPr/>
        </p:nvSpPr>
        <p:spPr>
          <a:xfrm>
            <a:off x="3276410" y="987578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2.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50DE3-A3CD-BA60-58C1-0BB8ED7954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480" y="4225416"/>
            <a:ext cx="4269782" cy="815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330F32-0F83-D90D-28CE-6AA42FB0B2ED}"/>
              </a:ext>
            </a:extLst>
          </p:cNvPr>
          <p:cNvSpPr txBox="1"/>
          <p:nvPr/>
        </p:nvSpPr>
        <p:spPr>
          <a:xfrm>
            <a:off x="6760659" y="4150331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8.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50C2CE-1DAA-7317-6078-3268E0586129}"/>
              </a:ext>
            </a:extLst>
          </p:cNvPr>
          <p:cNvSpPr txBox="1"/>
          <p:nvPr/>
        </p:nvSpPr>
        <p:spPr>
          <a:xfrm>
            <a:off x="6760658" y="5039431"/>
            <a:ext cx="425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>
                <a:solidFill>
                  <a:schemeClr val="bg1"/>
                </a:solidFill>
                <a:cs typeface="Calibri"/>
              </a:rPr>
              <a:t>9.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9A3E25-2F9B-2666-F409-3C139C0A9A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3480" y="5125514"/>
            <a:ext cx="2482842" cy="1664127"/>
          </a:xfrm>
          <a:prstGeom prst="rect">
            <a:avLst/>
          </a:prstGeom>
        </p:spPr>
      </p:pic>
      <p:pic>
        <p:nvPicPr>
          <p:cNvPr id="11" name="Picture 10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D3F29821-4D20-440F-487B-98D128FA750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30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6">
            <a:extLst>
              <a:ext uri="{FF2B5EF4-FFF2-40B4-BE49-F238E27FC236}">
                <a16:creationId xmlns:a16="http://schemas.microsoft.com/office/drawing/2014/main" id="{35A35685-990E-0E22-3589-110F98D853FC}"/>
              </a:ext>
            </a:extLst>
          </p:cNvPr>
          <p:cNvGrpSpPr/>
          <p:nvPr/>
        </p:nvGrpSpPr>
        <p:grpSpPr>
          <a:xfrm>
            <a:off x="559814" y="1547159"/>
            <a:ext cx="5350329" cy="4913611"/>
            <a:chOff x="0" y="-38100"/>
            <a:chExt cx="2113710" cy="152285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5824069-4EEF-3D9D-60AC-58F0D322ACF7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40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16378B96-A59E-6E16-35A8-6B63375CC8E0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40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033136" y="215674"/>
            <a:ext cx="940253" cy="9402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defTabSz="609630"/>
              <a:endParaRPr lang="en-IE" sz="120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123"/>
                </a:lnSpc>
              </a:pPr>
              <a:endParaRPr sz="120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1296104" y="500754"/>
            <a:ext cx="414317" cy="506037"/>
          </a:xfrm>
          <a:custGeom>
            <a:avLst/>
            <a:gdLst/>
            <a:ahLst/>
            <a:cxnLst/>
            <a:rect l="l" t="t" r="r" b="b"/>
            <a:pathLst>
              <a:path w="621476" h="759055">
                <a:moveTo>
                  <a:pt x="0" y="0"/>
                </a:moveTo>
                <a:lnTo>
                  <a:pt x="621476" y="0"/>
                </a:lnTo>
                <a:lnTo>
                  <a:pt x="621476" y="759055"/>
                </a:lnTo>
                <a:lnTo>
                  <a:pt x="0" y="759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IE" sz="120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1453795" y="329632"/>
            <a:ext cx="405635" cy="306700"/>
            <a:chOff x="0" y="0"/>
            <a:chExt cx="812800" cy="6145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4556"/>
            </a:xfrm>
            <a:custGeom>
              <a:avLst/>
              <a:gdLst/>
              <a:ahLst/>
              <a:cxnLst/>
              <a:rect l="l" t="t" r="r" b="b"/>
              <a:pathLst>
                <a:path w="812800" h="614556">
                  <a:moveTo>
                    <a:pt x="812800" y="30727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1356"/>
                  </a:lnTo>
                  <a:lnTo>
                    <a:pt x="406400" y="411356"/>
                  </a:lnTo>
                  <a:lnTo>
                    <a:pt x="406400" y="614556"/>
                  </a:lnTo>
                  <a:lnTo>
                    <a:pt x="812800" y="307278"/>
                  </a:lnTo>
                  <a:close/>
                </a:path>
              </a:pathLst>
            </a:custGeom>
            <a:solidFill>
              <a:srgbClr val="044190"/>
            </a:solidFill>
          </p:spPr>
          <p:txBody>
            <a:bodyPr/>
            <a:lstStyle/>
            <a:p>
              <a:pPr defTabSz="609630"/>
              <a:endParaRPr lang="en-IE" sz="120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2462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123"/>
                </a:lnSpc>
              </a:pPr>
              <a:endParaRPr sz="120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9813" y="278832"/>
            <a:ext cx="4792754" cy="105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1.1: Ecommerce Partnership with Alipay </a:t>
            </a:r>
            <a:endParaRPr lang="en-US" sz="3334" b="1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BAE34-6290-6E86-17DF-D7E6AB3D56B9}"/>
              </a:ext>
            </a:extLst>
          </p:cNvPr>
          <p:cNvSpPr txBox="1"/>
          <p:nvPr/>
        </p:nvSpPr>
        <p:spPr>
          <a:xfrm>
            <a:off x="559814" y="1712988"/>
            <a:ext cx="51644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</a:t>
            </a:r>
            <a:r>
              <a:rPr lang="en-IE">
                <a:solidFill>
                  <a:schemeClr val="bg1"/>
                </a:solidFill>
                <a:latin typeface="Aptos"/>
              </a:rPr>
              <a:t>: Deloitte Three Step Strategic Alliance Lifecycle Framework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63F5-4109-6158-6CE2-733E54C1C27D}"/>
              </a:ext>
            </a:extLst>
          </p:cNvPr>
          <p:cNvSpPr txBox="1"/>
          <p:nvPr/>
        </p:nvSpPr>
        <p:spPr>
          <a:xfrm>
            <a:off x="559814" y="3203688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 </a:t>
            </a:r>
            <a:r>
              <a:rPr lang="en-IE">
                <a:solidFill>
                  <a:schemeClr val="bg1"/>
                </a:solidFill>
                <a:latin typeface="Aptos"/>
              </a:rPr>
              <a:t>Direct channel to large growing market, access to greater consumer 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5ED3C-E2A8-5CBD-DA83-0E49A4D8C38F}"/>
              </a:ext>
            </a:extLst>
          </p:cNvPr>
          <p:cNvSpPr txBox="1"/>
          <p:nvPr/>
        </p:nvSpPr>
        <p:spPr>
          <a:xfrm>
            <a:off x="559814" y="3785165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Finance:</a:t>
            </a:r>
            <a:r>
              <a:rPr lang="en-IE">
                <a:solidFill>
                  <a:schemeClr val="bg1"/>
                </a:solidFill>
                <a:latin typeface="Aptos"/>
              </a:rPr>
              <a:t> 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€5.8 million initial investment with ROI of €1.6 billion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6AC513-0355-D4A0-7371-8967C1CD13A7}"/>
              </a:ext>
            </a:extLst>
          </p:cNvPr>
          <p:cNvSpPr txBox="1"/>
          <p:nvPr/>
        </p:nvSpPr>
        <p:spPr>
          <a:xfrm>
            <a:off x="559813" y="4434878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Partnership with Alibaba to make China's beauty industry greener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25812-1076-D5B5-125E-4AEA8213B0CF}"/>
              </a:ext>
            </a:extLst>
          </p:cNvPr>
          <p:cNvSpPr txBox="1"/>
          <p:nvPr/>
        </p:nvSpPr>
        <p:spPr>
          <a:xfrm>
            <a:off x="578884" y="2348855"/>
            <a:ext cx="516447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</a:t>
            </a:r>
            <a:r>
              <a:rPr lang="en-IE">
                <a:solidFill>
                  <a:schemeClr val="bg1"/>
                </a:solidFill>
                <a:latin typeface="Aptos"/>
              </a:rPr>
              <a:t>: Alipay are the leading payment platform in China &amp; China has largest online population in the world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2C01A0-8CAA-E80E-67C1-E9CEF9FAF3A0}"/>
              </a:ext>
            </a:extLst>
          </p:cNvPr>
          <p:cNvSpPr txBox="1"/>
          <p:nvPr/>
        </p:nvSpPr>
        <p:spPr>
          <a:xfrm>
            <a:off x="559814" y="5779768"/>
            <a:ext cx="535032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1400" b="1">
                <a:solidFill>
                  <a:schemeClr val="bg1"/>
                </a:solidFill>
                <a:latin typeface="Aptos"/>
              </a:rPr>
              <a:t>Key Sources: </a:t>
            </a:r>
            <a:r>
              <a:rPr lang="en-IE" b="1">
                <a:solidFill>
                  <a:schemeClr val="bg1"/>
                </a:solidFill>
                <a:latin typeface="Aptos"/>
              </a:rPr>
              <a:t>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L'Oréal Annual Reports, Academic and Professional Research,  Grey Literature</a:t>
            </a:r>
          </a:p>
          <a:p>
            <a:endParaRPr lang="en-IE" sz="1400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D3F421F-E89D-2F9C-7F9D-69C5A8CB1D55}"/>
              </a:ext>
            </a:extLst>
          </p:cNvPr>
          <p:cNvSpPr txBox="1"/>
          <p:nvPr/>
        </p:nvSpPr>
        <p:spPr>
          <a:xfrm>
            <a:off x="6240477" y="139069"/>
            <a:ext cx="4792752" cy="1598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1.2: Retail Partnership with </a:t>
            </a:r>
            <a:r>
              <a:rPr lang="en-US" sz="3300" b="1" err="1">
                <a:solidFill>
                  <a:srgbClr val="FFFFFF"/>
                </a:solidFill>
                <a:latin typeface="Aptos"/>
              </a:rPr>
              <a:t>Bonnie&amp;Clyde</a:t>
            </a:r>
            <a:endParaRPr lang="en-US" sz="3300" b="1">
              <a:solidFill>
                <a:srgbClr val="FFFFFF"/>
              </a:solidFill>
              <a:latin typeface="Apto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6F861-56D6-D22F-540B-4C13261C4080}"/>
              </a:ext>
            </a:extLst>
          </p:cNvPr>
          <p:cNvSpPr txBox="1"/>
          <p:nvPr/>
        </p:nvSpPr>
        <p:spPr>
          <a:xfrm>
            <a:off x="549787" y="5072767"/>
            <a:ext cx="51766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</a:t>
            </a:r>
            <a:r>
              <a:rPr lang="en-US">
                <a:solidFill>
                  <a:srgbClr val="FFFFFF"/>
                </a:solidFill>
                <a:latin typeface="Aptos"/>
              </a:rPr>
              <a:t>: Overvaluing of partnership, unforeseen costs during merger, ethical practices not aligning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563F7863-520D-18D1-2CD2-0FCE2D7388AA}"/>
              </a:ext>
            </a:extLst>
          </p:cNvPr>
          <p:cNvGrpSpPr/>
          <p:nvPr/>
        </p:nvGrpSpPr>
        <p:grpSpPr>
          <a:xfrm>
            <a:off x="6177890" y="1527728"/>
            <a:ext cx="5391296" cy="4913611"/>
            <a:chOff x="0" y="-38100"/>
            <a:chExt cx="2113710" cy="1522858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DDFF008-1AC9-AD23-FAD3-39FD1063BFE5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400">
                <a:latin typeface="Aptos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8E852D87-0E2F-2032-A2BC-5BBE0F31B946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400">
                <a:latin typeface="Apto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A61AC6A-8F1C-AA17-22FE-E8F772425E48}"/>
              </a:ext>
            </a:extLst>
          </p:cNvPr>
          <p:cNvSpPr txBox="1"/>
          <p:nvPr/>
        </p:nvSpPr>
        <p:spPr>
          <a:xfrm>
            <a:off x="6235399" y="1730505"/>
            <a:ext cx="51644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</a:t>
            </a:r>
            <a:r>
              <a:rPr lang="en-IE">
                <a:solidFill>
                  <a:schemeClr val="bg1"/>
                </a:solidFill>
                <a:latin typeface="Aptos"/>
              </a:rPr>
              <a:t>  Nine-Step Implementation Framework.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4FE10B-81D0-6AAE-9BD8-0FA81E9A5FAA}"/>
              </a:ext>
            </a:extLst>
          </p:cNvPr>
          <p:cNvSpPr txBox="1"/>
          <p:nvPr/>
        </p:nvSpPr>
        <p:spPr>
          <a:xfrm>
            <a:off x="6221022" y="3248568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</a:t>
            </a:r>
            <a:r>
              <a:rPr lang="en-IE">
                <a:solidFill>
                  <a:schemeClr val="bg1"/>
                </a:solidFill>
                <a:latin typeface="Aptos"/>
              </a:rPr>
              <a:t> Access to Vast Consumer Base, Brand Visibility, Brand Portfolio and Innovation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140117-616A-67E6-C189-D68F3EE4A466}"/>
              </a:ext>
            </a:extLst>
          </p:cNvPr>
          <p:cNvSpPr txBox="1"/>
          <p:nvPr/>
        </p:nvSpPr>
        <p:spPr>
          <a:xfrm>
            <a:off x="6198528" y="3901701"/>
            <a:ext cx="53503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Finance:</a:t>
            </a:r>
            <a:r>
              <a:rPr lang="en-IE">
                <a:solidFill>
                  <a:schemeClr val="bg1"/>
                </a:solidFill>
                <a:latin typeface="Aptos"/>
              </a:rPr>
              <a:t> €184,000 </a:t>
            </a:r>
            <a:r>
              <a:rPr lang="en-IE" b="1">
                <a:solidFill>
                  <a:schemeClr val="bg1"/>
                </a:solidFill>
                <a:latin typeface="Aptos"/>
              </a:rPr>
              <a:t>Investment ROI </a:t>
            </a:r>
            <a:r>
              <a:rPr lang="en-IE">
                <a:solidFill>
                  <a:schemeClr val="bg1"/>
                </a:solidFill>
                <a:latin typeface="Aptos"/>
              </a:rPr>
              <a:t>€660,700,000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C4FB1-C684-4429-7839-1084B153C378}"/>
              </a:ext>
            </a:extLst>
          </p:cNvPr>
          <p:cNvSpPr txBox="1"/>
          <p:nvPr/>
        </p:nvSpPr>
        <p:spPr>
          <a:xfrm>
            <a:off x="6182294" y="4555122"/>
            <a:ext cx="53503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</a:t>
            </a:r>
            <a:r>
              <a:rPr lang="en-IE">
                <a:solidFill>
                  <a:schemeClr val="bg1"/>
                </a:solidFill>
                <a:latin typeface="Aptos"/>
              </a:rPr>
              <a:t> Environmental and Social Pillar</a:t>
            </a:r>
            <a:r>
              <a:rPr lang="en-IE" sz="1400">
                <a:solidFill>
                  <a:schemeClr val="bg1"/>
                </a:solidFill>
                <a:latin typeface="Aptos"/>
              </a:rPr>
              <a:t>.</a:t>
            </a:r>
            <a:endParaRPr lang="en-US" sz="1400">
              <a:solidFill>
                <a:schemeClr val="bg1"/>
              </a:solidFill>
              <a:latin typeface="Apto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38B34-A872-D850-AA4C-136187DC168A}"/>
              </a:ext>
            </a:extLst>
          </p:cNvPr>
          <p:cNvSpPr txBox="1"/>
          <p:nvPr/>
        </p:nvSpPr>
        <p:spPr>
          <a:xfrm>
            <a:off x="6184670" y="2351994"/>
            <a:ext cx="543763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Justification:</a:t>
            </a:r>
            <a:r>
              <a:rPr lang="en-IE">
                <a:solidFill>
                  <a:schemeClr val="bg1"/>
                </a:solidFill>
                <a:latin typeface="Aptos"/>
              </a:rPr>
              <a:t> Decision Matrix evaluating Brand Popularity, Product Diversity, Target Demographic, Market Reach, and Innovation and Digital Integration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396842-8EAD-36DB-6AE6-4BAAC8369C3A}"/>
              </a:ext>
            </a:extLst>
          </p:cNvPr>
          <p:cNvSpPr txBox="1"/>
          <p:nvPr/>
        </p:nvSpPr>
        <p:spPr>
          <a:xfrm>
            <a:off x="6173947" y="5600640"/>
            <a:ext cx="53503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</a:t>
            </a:r>
            <a:r>
              <a:rPr lang="en-IE">
                <a:solidFill>
                  <a:schemeClr val="bg1"/>
                </a:solidFill>
                <a:latin typeface="Aptos"/>
              </a:rPr>
              <a:t> L'Oréal Annual Reports, Academic and Professional Research,  Grey Literature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769DA-E345-C2A4-3BED-E88EACAE088B}"/>
              </a:ext>
            </a:extLst>
          </p:cNvPr>
          <p:cNvSpPr txBox="1"/>
          <p:nvPr/>
        </p:nvSpPr>
        <p:spPr>
          <a:xfrm>
            <a:off x="6188501" y="4963285"/>
            <a:ext cx="52586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</a:t>
            </a:r>
            <a:r>
              <a:rPr lang="en-US">
                <a:solidFill>
                  <a:srgbClr val="FFFFFF"/>
                </a:solidFill>
                <a:latin typeface="Aptos"/>
              </a:rPr>
              <a:t> </a:t>
            </a:r>
            <a:r>
              <a:rPr lang="en-US">
                <a:solidFill>
                  <a:srgbClr val="FFFFFF"/>
                </a:solidFill>
                <a:latin typeface="Aptos"/>
                <a:ea typeface="+mn-lt"/>
                <a:cs typeface="+mn-lt"/>
              </a:rPr>
              <a:t>Overvaluing of partnership, unforeseen costs during merger, ethical practices not aligning</a:t>
            </a:r>
            <a:endParaRPr lang="en-US">
              <a:solidFill>
                <a:srgbClr val="FFFFFF"/>
              </a:solidFill>
              <a:latin typeface="Aptos"/>
            </a:endParaRPr>
          </a:p>
        </p:txBody>
      </p:sp>
      <p:pic>
        <p:nvPicPr>
          <p:cNvPr id="17" name="Picture 16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D7AC8B81-B648-7ADC-837D-33D344347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54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584069" cy="522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Horizon 2: Acquisition of “</a:t>
            </a:r>
            <a:r>
              <a:rPr lang="en-US" sz="3334" b="1" err="1">
                <a:solidFill>
                  <a:srgbClr val="FFFFFF"/>
                </a:solidFill>
                <a:latin typeface="Aptos" panose="020B0004020202020204" pitchFamily="34" charset="0"/>
              </a:rPr>
              <a:t>Florasis</a:t>
            </a: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”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8CB3492E-A4AD-008D-3FE3-6EEEF320CF57}"/>
              </a:ext>
            </a:extLst>
          </p:cNvPr>
          <p:cNvGrpSpPr/>
          <p:nvPr/>
        </p:nvGrpSpPr>
        <p:grpSpPr>
          <a:xfrm>
            <a:off x="559814" y="1547159"/>
            <a:ext cx="11069708" cy="4913611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2C8DD12-A938-C6B2-3158-D5577776BE35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5AF5CDBC-D611-18A8-E84A-20B571C7AE1F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8921021-50C2-C870-F619-6938146C330C}"/>
              </a:ext>
            </a:extLst>
          </p:cNvPr>
          <p:cNvSpPr txBox="1"/>
          <p:nvPr/>
        </p:nvSpPr>
        <p:spPr>
          <a:xfrm>
            <a:off x="559814" y="1712988"/>
            <a:ext cx="91301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 5 Step PwC acquisition process: </a:t>
            </a:r>
            <a:r>
              <a:rPr lang="en-IE">
                <a:solidFill>
                  <a:schemeClr val="bg1"/>
                </a:solidFill>
                <a:latin typeface="Aptos"/>
              </a:rPr>
              <a:t>Preliminary Review, Letter of intent, Due diligence, Negotiations, Post closure integration and implementation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E1304-3380-3EDF-B278-DD648F105D4A}"/>
              </a:ext>
            </a:extLst>
          </p:cNvPr>
          <p:cNvSpPr txBox="1"/>
          <p:nvPr/>
        </p:nvSpPr>
        <p:spPr>
          <a:xfrm>
            <a:off x="566557" y="2987909"/>
            <a:ext cx="10729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Value: </a:t>
            </a:r>
          </a:p>
          <a:p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1. Access to luxury (50% of the worlds luxury goods consumption, 28% of consumers prefer luxury) and male markets  (5.1% CAGR)</a:t>
            </a:r>
          </a:p>
          <a:p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2. Innovation and technical knowledge acquisition leads to a SCA according to a VRIO framework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E5A32-9A7C-C70A-E7C9-1B8EBDEAC190}"/>
              </a:ext>
            </a:extLst>
          </p:cNvPr>
          <p:cNvSpPr txBox="1"/>
          <p:nvPr/>
        </p:nvSpPr>
        <p:spPr>
          <a:xfrm>
            <a:off x="559814" y="4210138"/>
            <a:ext cx="1056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Finance: Cost: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€586,000,000 </a:t>
            </a:r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Revenue: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$2,300,000,000  </a:t>
            </a:r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ROI:</a:t>
            </a:r>
            <a:r>
              <a:rPr kumimoji="0" lang="en-IE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</a:rPr>
              <a:t> </a:t>
            </a:r>
            <a:r>
              <a:rPr lang="en-IE">
                <a:solidFill>
                  <a:srgbClr val="FFFFFF"/>
                </a:solidFill>
                <a:latin typeface="Aptos" panose="020B0004020202020204" pitchFamily="34" charset="0"/>
              </a:rPr>
              <a:t>€1,700,000,000</a:t>
            </a: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</a:rPr>
              <a:t>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9DCE1-A9D0-8C71-87DD-50AA95645DAE}"/>
              </a:ext>
            </a:extLst>
          </p:cNvPr>
          <p:cNvSpPr txBox="1"/>
          <p:nvPr/>
        </p:nvSpPr>
        <p:spPr>
          <a:xfrm>
            <a:off x="559814" y="4608108"/>
            <a:ext cx="8358719" cy="369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Social treatment of  underserved consumer stakeholders via product impact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8C16B4-3EA0-97B1-BB88-D7D7EC951338}"/>
              </a:ext>
            </a:extLst>
          </p:cNvPr>
          <p:cNvSpPr txBox="1"/>
          <p:nvPr/>
        </p:nvSpPr>
        <p:spPr>
          <a:xfrm>
            <a:off x="559814" y="2380498"/>
            <a:ext cx="1065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Provides sustained competitive advantage and increases market share using existing acquisition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18B76-4E14-842C-39F4-75AA4E5652E6}"/>
              </a:ext>
            </a:extLst>
          </p:cNvPr>
          <p:cNvSpPr txBox="1"/>
          <p:nvPr/>
        </p:nvSpPr>
        <p:spPr>
          <a:xfrm>
            <a:off x="559814" y="5522593"/>
            <a:ext cx="1094344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 </a:t>
            </a:r>
            <a:r>
              <a:rPr lang="en-IE">
                <a:solidFill>
                  <a:schemeClr val="bg1"/>
                </a:solidFill>
                <a:latin typeface="Aptos"/>
              </a:rPr>
              <a:t>Barney (1991), Market  Research Reports, Academic Literature on Corporate Structure and Chinese Consumer Culture, High Quality Grey Literature Relating to Chinese Beauty Trends, L’Oréal’s 2022 Universal Registration Document, </a:t>
            </a:r>
            <a:r>
              <a:rPr lang="en-IE" err="1">
                <a:solidFill>
                  <a:schemeClr val="bg1"/>
                </a:solidFill>
                <a:latin typeface="Aptos"/>
              </a:rPr>
              <a:t>Florasis</a:t>
            </a:r>
            <a:r>
              <a:rPr lang="en-IE">
                <a:solidFill>
                  <a:schemeClr val="bg1"/>
                </a:solidFill>
                <a:latin typeface="Aptos"/>
              </a:rPr>
              <a:t>’ Website</a:t>
            </a:r>
            <a:endParaRPr lang="en-IE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829FC7-5F6B-9575-9CD4-5501C6FCB224}"/>
              </a:ext>
            </a:extLst>
          </p:cNvPr>
          <p:cNvSpPr txBox="1"/>
          <p:nvPr/>
        </p:nvSpPr>
        <p:spPr>
          <a:xfrm>
            <a:off x="559814" y="5150093"/>
            <a:ext cx="10781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Insufficient return on capital investment, inaccurate marketing campaign </a:t>
            </a: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0E399F78-028E-FFBC-A64F-2C99F4C39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70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66594" y="375935"/>
            <a:ext cx="10485047" cy="521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 panose="020B0004020202020204" pitchFamily="34" charset="0"/>
              </a:rPr>
              <a:t>Horizon 3: </a:t>
            </a:r>
            <a:r>
              <a:rPr lang="en-US" sz="3300" b="1" err="1">
                <a:solidFill>
                  <a:srgbClr val="FFFFFF"/>
                </a:solidFill>
                <a:latin typeface="Aptos" panose="020B0004020202020204" pitchFamily="34" charset="0"/>
              </a:rPr>
              <a:t>CeraVe’s</a:t>
            </a:r>
            <a:r>
              <a:rPr lang="en-US" sz="3300" b="1">
                <a:solidFill>
                  <a:srgbClr val="FFFFFF"/>
                </a:solidFill>
                <a:latin typeface="Aptos" panose="020B0004020202020204" pitchFamily="34" charset="0"/>
              </a:rPr>
              <a:t> New Holistic Skin Health Product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9C09BBA1-E911-D920-1D09-EFCBE85B2390}"/>
              </a:ext>
            </a:extLst>
          </p:cNvPr>
          <p:cNvGrpSpPr/>
          <p:nvPr/>
        </p:nvGrpSpPr>
        <p:grpSpPr>
          <a:xfrm>
            <a:off x="559814" y="1066306"/>
            <a:ext cx="11060949" cy="5316710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60C7535-F30E-5D12-A150-1838B1901183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32227632-0058-D2F7-A033-E2A6DE03DFEE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C4A1FC-7B9D-51D0-686F-6D96A035260D}"/>
              </a:ext>
            </a:extLst>
          </p:cNvPr>
          <p:cNvSpPr txBox="1"/>
          <p:nvPr/>
        </p:nvSpPr>
        <p:spPr>
          <a:xfrm>
            <a:off x="493247" y="1284793"/>
            <a:ext cx="19846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</a:t>
            </a:r>
            <a:endParaRPr lang="en-IE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626442-0897-60B4-890F-D3795CAC6A97}"/>
              </a:ext>
            </a:extLst>
          </p:cNvPr>
          <p:cNvSpPr txBox="1"/>
          <p:nvPr/>
        </p:nvSpPr>
        <p:spPr>
          <a:xfrm>
            <a:off x="559813" y="3403380"/>
            <a:ext cx="1078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Value: 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Identified </a:t>
            </a:r>
            <a:r>
              <a:rPr lang="en-GB"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ideal product concept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L’Oréal’s strong </a:t>
            </a:r>
            <a:r>
              <a:rPr lang="en-GB" sz="1800" i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R&amp;D capabilities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will meet </a:t>
            </a:r>
            <a:r>
              <a:rPr lang="en-GB" sz="1800" i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Chinese consumer demands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GB" sz="1800" i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drive sales and foster brand loyalty.</a:t>
            </a:r>
            <a:r>
              <a:rPr lang="en-IE" i="1" kern="10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E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 </a:t>
            </a:r>
            <a:r>
              <a:rPr lang="en-IE" sz="1800" b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25% </a:t>
            </a:r>
            <a:r>
              <a:rPr lang="en-IE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revenue comes from new product launches.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801A9-6BE6-F8EE-0CD1-0DE77D0FE2CE}"/>
              </a:ext>
            </a:extLst>
          </p:cNvPr>
          <p:cNvSpPr txBox="1"/>
          <p:nvPr/>
        </p:nvSpPr>
        <p:spPr>
          <a:xfrm>
            <a:off x="559813" y="4283202"/>
            <a:ext cx="535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Finance: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ROI =  over €693 million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76A3D-A68D-8E1B-5B66-A615533119BE}"/>
              </a:ext>
            </a:extLst>
          </p:cNvPr>
          <p:cNvSpPr txBox="1"/>
          <p:nvPr/>
        </p:nvSpPr>
        <p:spPr>
          <a:xfrm>
            <a:off x="567589" y="4569394"/>
            <a:ext cx="10789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The product’s packaging to be made from recycled materials to mirror L’Oréal’s commitment to sustainability.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D1F039-674C-4D29-CD5D-800A98BED2CE}"/>
              </a:ext>
            </a:extLst>
          </p:cNvPr>
          <p:cNvSpPr txBox="1"/>
          <p:nvPr/>
        </p:nvSpPr>
        <p:spPr>
          <a:xfrm>
            <a:off x="7545248" y="1625502"/>
            <a:ext cx="4086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Decision Matrix, 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shifting consumer preferences</a:t>
            </a:r>
            <a:r>
              <a:rPr lang="en-GB" kern="10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reinforce L’Oréal’s position in their second largest market, aligning with </a:t>
            </a:r>
            <a:r>
              <a:rPr lang="en-IE" sz="1800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L'Oréal's broad differentiation strategy. </a:t>
            </a:r>
          </a:p>
          <a:p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D56041-877F-F807-A14F-1CA7F0D9A2F5}"/>
              </a:ext>
            </a:extLst>
          </p:cNvPr>
          <p:cNvSpPr txBox="1"/>
          <p:nvPr/>
        </p:nvSpPr>
        <p:spPr>
          <a:xfrm>
            <a:off x="559813" y="5583123"/>
            <a:ext cx="107892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 </a:t>
            </a:r>
            <a:r>
              <a:rPr lang="en-IE">
                <a:solidFill>
                  <a:schemeClr val="bg1"/>
                </a:solidFill>
                <a:latin typeface="Aptos"/>
              </a:rPr>
              <a:t>Market  Research Reports, Academic Literature on New Product Development, L’Oréal’s 2022 Universal Registration Document, </a:t>
            </a:r>
            <a:r>
              <a:rPr lang="en-IE" err="1">
                <a:solidFill>
                  <a:schemeClr val="bg1"/>
                </a:solidFill>
                <a:latin typeface="Aptos"/>
              </a:rPr>
              <a:t>CeraVe’s</a:t>
            </a:r>
            <a:r>
              <a:rPr lang="en-IE">
                <a:solidFill>
                  <a:schemeClr val="bg1"/>
                </a:solidFill>
                <a:latin typeface="Aptos"/>
              </a:rPr>
              <a:t> Website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86E88-8A21-BA92-5BF2-258C82360954}"/>
              </a:ext>
            </a:extLst>
          </p:cNvPr>
          <p:cNvSpPr txBox="1"/>
          <p:nvPr/>
        </p:nvSpPr>
        <p:spPr>
          <a:xfrm>
            <a:off x="548391" y="5219635"/>
            <a:ext cx="10789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</a:t>
            </a:r>
            <a:r>
              <a:rPr lang="en-US">
                <a:solidFill>
                  <a:srgbClr val="FFFFFF"/>
                </a:solidFill>
                <a:latin typeface="Aptos"/>
              </a:rPr>
              <a:t> Availability of new product, alignment with sustainability, no profit</a:t>
            </a: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50A0B720-458E-C758-E4C8-1F3380D291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31EB95-8C83-BD9E-9019-ABBCBCA92EAB}"/>
              </a:ext>
            </a:extLst>
          </p:cNvPr>
          <p:cNvGrpSpPr/>
          <p:nvPr/>
        </p:nvGrpSpPr>
        <p:grpSpPr>
          <a:xfrm>
            <a:off x="680831" y="1673361"/>
            <a:ext cx="6801132" cy="1429272"/>
            <a:chOff x="742190" y="3588405"/>
            <a:chExt cx="16889237" cy="44676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8B3A766-A89E-9935-F0C9-DE056BC9B37D}"/>
                </a:ext>
              </a:extLst>
            </p:cNvPr>
            <p:cNvGrpSpPr/>
            <p:nvPr/>
          </p:nvGrpSpPr>
          <p:grpSpPr>
            <a:xfrm>
              <a:off x="742190" y="4507758"/>
              <a:ext cx="2473413" cy="3519615"/>
              <a:chOff x="742190" y="4507758"/>
              <a:chExt cx="2473413" cy="3519615"/>
            </a:xfrm>
          </p:grpSpPr>
          <p:grpSp>
            <p:nvGrpSpPr>
              <p:cNvPr id="65" name="Group 2">
                <a:extLst>
                  <a:ext uri="{FF2B5EF4-FFF2-40B4-BE49-F238E27FC236}">
                    <a16:creationId xmlns:a16="http://schemas.microsoft.com/office/drawing/2014/main" id="{65F68B45-A7FC-33A4-0306-51CB281CC796}"/>
                  </a:ext>
                </a:extLst>
              </p:cNvPr>
              <p:cNvGrpSpPr/>
              <p:nvPr/>
            </p:nvGrpSpPr>
            <p:grpSpPr>
              <a:xfrm>
                <a:off x="742190" y="4507758"/>
                <a:ext cx="2473413" cy="1374356"/>
                <a:chOff x="0" y="0"/>
                <a:chExt cx="4159440" cy="2311200"/>
              </a:xfrm>
            </p:grpSpPr>
            <p:sp>
              <p:nvSpPr>
                <p:cNvPr id="70" name="Freeform 3">
                  <a:extLst>
                    <a:ext uri="{FF2B5EF4-FFF2-40B4-BE49-F238E27FC236}">
                      <a16:creationId xmlns:a16="http://schemas.microsoft.com/office/drawing/2014/main" id="{F13BF17B-6E02-B404-B78F-8D69918A956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59377" cy="2311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377" h="2311146">
                      <a:moveTo>
                        <a:pt x="4159377" y="1243076"/>
                      </a:moveTo>
                      <a:cubicBezTo>
                        <a:pt x="3182874" y="1031875"/>
                        <a:pt x="3182874" y="1031875"/>
                        <a:pt x="3182874" y="1031875"/>
                      </a:cubicBezTo>
                      <a:cubicBezTo>
                        <a:pt x="3315462" y="905129"/>
                        <a:pt x="3315462" y="905129"/>
                        <a:pt x="3315462" y="905129"/>
                      </a:cubicBezTo>
                      <a:cubicBezTo>
                        <a:pt x="2959862" y="573278"/>
                        <a:pt x="2489581" y="374142"/>
                        <a:pt x="1965198" y="374142"/>
                      </a:cubicBezTo>
                      <a:cubicBezTo>
                        <a:pt x="886079" y="374142"/>
                        <a:pt x="12065" y="1237107"/>
                        <a:pt x="0" y="2311146"/>
                      </a:cubicBezTo>
                      <a:cubicBezTo>
                        <a:pt x="12065" y="1031875"/>
                        <a:pt x="1054989" y="0"/>
                        <a:pt x="2332863" y="0"/>
                      </a:cubicBezTo>
                      <a:cubicBezTo>
                        <a:pt x="2863342" y="0"/>
                        <a:pt x="3351657" y="175006"/>
                        <a:pt x="3743452" y="476758"/>
                      </a:cubicBezTo>
                      <a:cubicBezTo>
                        <a:pt x="3845941" y="374142"/>
                        <a:pt x="3845941" y="374142"/>
                        <a:pt x="3845941" y="374142"/>
                      </a:cubicBezTo>
                      <a:lnTo>
                        <a:pt x="4159377" y="1243076"/>
                      </a:lnTo>
                      <a:close/>
                    </a:path>
                  </a:pathLst>
                </a:custGeom>
                <a:solidFill>
                  <a:srgbClr val="86EAE9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66" name="Group 4">
                <a:extLst>
                  <a:ext uri="{FF2B5EF4-FFF2-40B4-BE49-F238E27FC236}">
                    <a16:creationId xmlns:a16="http://schemas.microsoft.com/office/drawing/2014/main" id="{B4B8E1CB-C2BB-0243-5F3C-905DDE0C3660}"/>
                  </a:ext>
                </a:extLst>
              </p:cNvPr>
              <p:cNvGrpSpPr/>
              <p:nvPr/>
            </p:nvGrpSpPr>
            <p:grpSpPr>
              <a:xfrm>
                <a:off x="838951" y="4890523"/>
                <a:ext cx="2002450" cy="2003734"/>
                <a:chOff x="0" y="0"/>
                <a:chExt cx="3367440" cy="3369600"/>
              </a:xfrm>
            </p:grpSpPr>
            <p:sp>
              <p:nvSpPr>
                <p:cNvPr id="69" name="Freeform 5">
                  <a:extLst>
                    <a:ext uri="{FF2B5EF4-FFF2-40B4-BE49-F238E27FC236}">
                      <a16:creationId xmlns:a16="http://schemas.microsoft.com/office/drawing/2014/main" id="{8BA3F938-F44D-A942-9377-55F780D9C6A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7405" cy="336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405" h="3369564">
                      <a:moveTo>
                        <a:pt x="0" y="1684782"/>
                      </a:moveTo>
                      <a:cubicBezTo>
                        <a:pt x="0" y="754253"/>
                        <a:pt x="753872" y="0"/>
                        <a:pt x="1683766" y="0"/>
                      </a:cubicBezTo>
                      <a:cubicBezTo>
                        <a:pt x="2613660" y="0"/>
                        <a:pt x="3367405" y="754253"/>
                        <a:pt x="3367405" y="1684782"/>
                      </a:cubicBezTo>
                      <a:cubicBezTo>
                        <a:pt x="3367405" y="2615311"/>
                        <a:pt x="2613660" y="3369564"/>
                        <a:pt x="1683766" y="3369564"/>
                      </a:cubicBezTo>
                      <a:cubicBezTo>
                        <a:pt x="753872" y="3369564"/>
                        <a:pt x="0" y="2615311"/>
                        <a:pt x="0" y="1684782"/>
                      </a:cubicBezTo>
                      <a:close/>
                    </a:path>
                  </a:pathLst>
                </a:custGeom>
                <a:solidFill>
                  <a:srgbClr val="86EAE9"/>
                </a:solidFill>
              </p:spPr>
              <p:txBody>
                <a:bodyPr/>
                <a:lstStyle/>
                <a:p>
                  <a:endParaRPr lang="en-IE" sz="7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F1430C4C-C26A-F1B0-F78A-FEF90A6B9B3F}"/>
                  </a:ext>
                </a:extLst>
              </p:cNvPr>
              <p:cNvSpPr/>
              <p:nvPr/>
            </p:nvSpPr>
            <p:spPr>
              <a:xfrm>
                <a:off x="1106589" y="5145530"/>
                <a:ext cx="1328805" cy="1328805"/>
              </a:xfrm>
              <a:custGeom>
                <a:avLst/>
                <a:gdLst/>
                <a:ahLst/>
                <a:cxnLst/>
                <a:rect l="l" t="t" r="r" b="b"/>
                <a:pathLst>
                  <a:path w="1328805" h="1328805">
                    <a:moveTo>
                      <a:pt x="0" y="0"/>
                    </a:moveTo>
                    <a:lnTo>
                      <a:pt x="1328804" y="0"/>
                    </a:lnTo>
                    <a:lnTo>
                      <a:pt x="1328804" y="1328805"/>
                    </a:lnTo>
                    <a:lnTo>
                      <a:pt x="0" y="13288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68" name="TextBox 49">
                <a:extLst>
                  <a:ext uri="{FF2B5EF4-FFF2-40B4-BE49-F238E27FC236}">
                    <a16:creationId xmlns:a16="http://schemas.microsoft.com/office/drawing/2014/main" id="{1E2ED795-FF53-DE98-C708-E3CA4893ECC5}"/>
                  </a:ext>
                </a:extLst>
              </p:cNvPr>
              <p:cNvSpPr txBox="1"/>
              <p:nvPr/>
            </p:nvSpPr>
            <p:spPr>
              <a:xfrm>
                <a:off x="742190" y="7178876"/>
                <a:ext cx="2359953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1. Project Management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9DBAF6-CADA-4407-1066-78B9ADD56970}"/>
                </a:ext>
              </a:extLst>
            </p:cNvPr>
            <p:cNvGrpSpPr/>
            <p:nvPr/>
          </p:nvGrpSpPr>
          <p:grpSpPr>
            <a:xfrm>
              <a:off x="2718315" y="3613666"/>
              <a:ext cx="2989747" cy="3612835"/>
              <a:chOff x="2718315" y="3613666"/>
              <a:chExt cx="2989747" cy="3612835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D021698A-E3B0-6C8D-A4ED-921AC269F7FF}"/>
                  </a:ext>
                </a:extLst>
              </p:cNvPr>
              <p:cNvGrpSpPr/>
              <p:nvPr/>
            </p:nvGrpSpPr>
            <p:grpSpPr>
              <a:xfrm>
                <a:off x="3211749" y="4889238"/>
                <a:ext cx="2002878" cy="2001593"/>
                <a:chOff x="0" y="0"/>
                <a:chExt cx="3368160" cy="3366000"/>
              </a:xfrm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CCC8C811-A01B-FDF2-5956-A71B2E82CE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8040" cy="3366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040" h="3366008">
                      <a:moveTo>
                        <a:pt x="0" y="1683004"/>
                      </a:moveTo>
                      <a:cubicBezTo>
                        <a:pt x="0" y="753491"/>
                        <a:pt x="753999" y="0"/>
                        <a:pt x="1684020" y="0"/>
                      </a:cubicBezTo>
                      <a:cubicBezTo>
                        <a:pt x="2614041" y="0"/>
                        <a:pt x="3368040" y="753491"/>
                        <a:pt x="3368040" y="1683004"/>
                      </a:cubicBezTo>
                      <a:cubicBezTo>
                        <a:pt x="3368040" y="2612517"/>
                        <a:pt x="2614041" y="3366008"/>
                        <a:pt x="1684020" y="3366008"/>
                      </a:cubicBezTo>
                      <a:cubicBezTo>
                        <a:pt x="753999" y="3366008"/>
                        <a:pt x="0" y="2612517"/>
                        <a:pt x="0" y="1683004"/>
                      </a:cubicBezTo>
                      <a:close/>
                    </a:path>
                  </a:pathLst>
                </a:custGeom>
                <a:solidFill>
                  <a:srgbClr val="3EDAD8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60" name="Group 8">
                <a:extLst>
                  <a:ext uri="{FF2B5EF4-FFF2-40B4-BE49-F238E27FC236}">
                    <a16:creationId xmlns:a16="http://schemas.microsoft.com/office/drawing/2014/main" id="{C6A0EB8D-017E-7ECC-F05C-54AED1972C77}"/>
                  </a:ext>
                </a:extLst>
              </p:cNvPr>
              <p:cNvGrpSpPr/>
              <p:nvPr/>
            </p:nvGrpSpPr>
            <p:grpSpPr>
              <a:xfrm>
                <a:off x="3102143" y="5853857"/>
                <a:ext cx="2477266" cy="1372644"/>
                <a:chOff x="0" y="0"/>
                <a:chExt cx="4165920" cy="2308320"/>
              </a:xfrm>
            </p:grpSpPr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4CDD023C-A346-3E35-E6C5-31D92E0E778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65981" cy="230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981" h="2308352">
                      <a:moveTo>
                        <a:pt x="4165981" y="1066800"/>
                      </a:moveTo>
                      <a:cubicBezTo>
                        <a:pt x="3189351" y="1271778"/>
                        <a:pt x="3189351" y="1271778"/>
                        <a:pt x="3189351" y="1271778"/>
                      </a:cubicBezTo>
                      <a:cubicBezTo>
                        <a:pt x="3315970" y="1404366"/>
                        <a:pt x="3315970" y="1404366"/>
                        <a:pt x="3315970" y="1404366"/>
                      </a:cubicBezTo>
                      <a:cubicBezTo>
                        <a:pt x="2966339" y="1735836"/>
                        <a:pt x="2489962" y="1934718"/>
                        <a:pt x="1971548" y="1934718"/>
                      </a:cubicBezTo>
                      <a:cubicBezTo>
                        <a:pt x="892302" y="1934591"/>
                        <a:pt x="18034" y="1072769"/>
                        <a:pt x="0" y="0"/>
                      </a:cubicBezTo>
                      <a:cubicBezTo>
                        <a:pt x="18034" y="1277747"/>
                        <a:pt x="1061085" y="2308352"/>
                        <a:pt x="2339213" y="2308352"/>
                      </a:cubicBezTo>
                      <a:cubicBezTo>
                        <a:pt x="2869692" y="2308352"/>
                        <a:pt x="3358134" y="2133600"/>
                        <a:pt x="3749929" y="1832229"/>
                      </a:cubicBezTo>
                      <a:cubicBezTo>
                        <a:pt x="3852418" y="1934718"/>
                        <a:pt x="3852418" y="1934718"/>
                        <a:pt x="3852418" y="1934718"/>
                      </a:cubicBezTo>
                      <a:lnTo>
                        <a:pt x="4165981" y="1066800"/>
                      </a:lnTo>
                      <a:close/>
                    </a:path>
                  </a:pathLst>
                </a:custGeom>
                <a:solidFill>
                  <a:srgbClr val="3EDAD8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DD4E934A-0A14-D4FD-EAF9-D8468D9AE895}"/>
                  </a:ext>
                </a:extLst>
              </p:cNvPr>
              <p:cNvSpPr/>
              <p:nvPr/>
            </p:nvSpPr>
            <p:spPr>
              <a:xfrm>
                <a:off x="3576693" y="5145530"/>
                <a:ext cx="1373080" cy="1373080"/>
              </a:xfrm>
              <a:custGeom>
                <a:avLst/>
                <a:gdLst/>
                <a:ahLst/>
                <a:cxnLst/>
                <a:rect l="l" t="t" r="r" b="b"/>
                <a:pathLst>
                  <a:path w="1373080" h="1373080">
                    <a:moveTo>
                      <a:pt x="0" y="0"/>
                    </a:moveTo>
                    <a:lnTo>
                      <a:pt x="1373080" y="0"/>
                    </a:lnTo>
                    <a:lnTo>
                      <a:pt x="1373080" y="1373079"/>
                    </a:lnTo>
                    <a:lnTo>
                      <a:pt x="0" y="13730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62" name="TextBox 50">
                <a:extLst>
                  <a:ext uri="{FF2B5EF4-FFF2-40B4-BE49-F238E27FC236}">
                    <a16:creationId xmlns:a16="http://schemas.microsoft.com/office/drawing/2014/main" id="{66A1E369-F1B9-CBCA-50BC-ADC983EB0F1D}"/>
                  </a:ext>
                </a:extLst>
              </p:cNvPr>
              <p:cNvSpPr txBox="1"/>
              <p:nvPr/>
            </p:nvSpPr>
            <p:spPr>
              <a:xfrm>
                <a:off x="2718315" y="3613666"/>
                <a:ext cx="2989747" cy="4242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2. Market Research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A67EB41-9674-E48C-4CFE-2015A0DC2F60}"/>
                </a:ext>
              </a:extLst>
            </p:cNvPr>
            <p:cNvGrpSpPr/>
            <p:nvPr/>
          </p:nvGrpSpPr>
          <p:grpSpPr>
            <a:xfrm>
              <a:off x="5021686" y="4533019"/>
              <a:ext cx="3234945" cy="3494354"/>
              <a:chOff x="5021686" y="4533019"/>
              <a:chExt cx="3234945" cy="3494354"/>
            </a:xfrm>
          </p:grpSpPr>
          <p:grpSp>
            <p:nvGrpSpPr>
              <p:cNvPr id="53" name="Group 10">
                <a:extLst>
                  <a:ext uri="{FF2B5EF4-FFF2-40B4-BE49-F238E27FC236}">
                    <a16:creationId xmlns:a16="http://schemas.microsoft.com/office/drawing/2014/main" id="{9D8B5B6F-AC08-F2A9-F963-FC243D99CA79}"/>
                  </a:ext>
                </a:extLst>
              </p:cNvPr>
              <p:cNvGrpSpPr/>
              <p:nvPr/>
            </p:nvGrpSpPr>
            <p:grpSpPr>
              <a:xfrm>
                <a:off x="5541172" y="4533019"/>
                <a:ext cx="2473413" cy="1374356"/>
                <a:chOff x="0" y="0"/>
                <a:chExt cx="4159440" cy="2311200"/>
              </a:xfrm>
            </p:grpSpPr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7E5315CC-CAA6-EFED-7C23-78C7CD31C0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59377" cy="2311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377" h="2311146">
                      <a:moveTo>
                        <a:pt x="4159377" y="1243076"/>
                      </a:moveTo>
                      <a:cubicBezTo>
                        <a:pt x="3182874" y="1031875"/>
                        <a:pt x="3182874" y="1031875"/>
                        <a:pt x="3182874" y="1031875"/>
                      </a:cubicBezTo>
                      <a:cubicBezTo>
                        <a:pt x="3315462" y="905129"/>
                        <a:pt x="3315462" y="905129"/>
                        <a:pt x="3315462" y="905129"/>
                      </a:cubicBezTo>
                      <a:cubicBezTo>
                        <a:pt x="2959862" y="573278"/>
                        <a:pt x="2489581" y="374142"/>
                        <a:pt x="1965198" y="374142"/>
                      </a:cubicBezTo>
                      <a:cubicBezTo>
                        <a:pt x="886079" y="374142"/>
                        <a:pt x="12065" y="1237107"/>
                        <a:pt x="0" y="2311146"/>
                      </a:cubicBezTo>
                      <a:cubicBezTo>
                        <a:pt x="12065" y="1031875"/>
                        <a:pt x="1054989" y="0"/>
                        <a:pt x="2332863" y="0"/>
                      </a:cubicBezTo>
                      <a:cubicBezTo>
                        <a:pt x="2863342" y="0"/>
                        <a:pt x="3351657" y="175006"/>
                        <a:pt x="3743452" y="476758"/>
                      </a:cubicBezTo>
                      <a:cubicBezTo>
                        <a:pt x="3845941" y="374142"/>
                        <a:pt x="3845941" y="374142"/>
                        <a:pt x="3845941" y="374142"/>
                      </a:cubicBezTo>
                      <a:lnTo>
                        <a:pt x="4159377" y="1243076"/>
                      </a:lnTo>
                      <a:close/>
                    </a:path>
                  </a:pathLst>
                </a:custGeom>
                <a:solidFill>
                  <a:srgbClr val="37C9EF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92A316EE-6D7E-5F7B-744D-FA0D4B9462FC}"/>
                  </a:ext>
                </a:extLst>
              </p:cNvPr>
              <p:cNvGrpSpPr/>
              <p:nvPr/>
            </p:nvGrpSpPr>
            <p:grpSpPr>
              <a:xfrm>
                <a:off x="5637934" y="4915784"/>
                <a:ext cx="2002450" cy="2003734"/>
                <a:chOff x="0" y="0"/>
                <a:chExt cx="3367440" cy="3369600"/>
              </a:xfrm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735BC995-2347-08DA-6FD4-4FFBCB6221A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7405" cy="336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405" h="3369564">
                      <a:moveTo>
                        <a:pt x="0" y="1684782"/>
                      </a:moveTo>
                      <a:cubicBezTo>
                        <a:pt x="0" y="754253"/>
                        <a:pt x="753872" y="0"/>
                        <a:pt x="1683766" y="0"/>
                      </a:cubicBezTo>
                      <a:cubicBezTo>
                        <a:pt x="2613660" y="0"/>
                        <a:pt x="3367405" y="754253"/>
                        <a:pt x="3367405" y="1684782"/>
                      </a:cubicBezTo>
                      <a:cubicBezTo>
                        <a:pt x="3367405" y="2615311"/>
                        <a:pt x="2613660" y="3369564"/>
                        <a:pt x="1683766" y="3369564"/>
                      </a:cubicBezTo>
                      <a:cubicBezTo>
                        <a:pt x="753872" y="3369564"/>
                        <a:pt x="0" y="2615311"/>
                        <a:pt x="0" y="1684782"/>
                      </a:cubicBezTo>
                      <a:close/>
                    </a:path>
                  </a:pathLst>
                </a:custGeom>
                <a:solidFill>
                  <a:srgbClr val="37C9EF"/>
                </a:solidFill>
              </p:spPr>
              <p:txBody>
                <a:bodyPr/>
                <a:lstStyle/>
                <a:p>
                  <a:endParaRPr lang="en-IE" sz="7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7F559BB7-2790-D737-1062-A47BF3D76CCA}"/>
                  </a:ext>
                </a:extLst>
              </p:cNvPr>
              <p:cNvSpPr/>
              <p:nvPr/>
            </p:nvSpPr>
            <p:spPr>
              <a:xfrm>
                <a:off x="5941360" y="5145530"/>
                <a:ext cx="1398805" cy="1419910"/>
              </a:xfrm>
              <a:custGeom>
                <a:avLst/>
                <a:gdLst/>
                <a:ahLst/>
                <a:cxnLst/>
                <a:rect l="l" t="t" r="r" b="b"/>
                <a:pathLst>
                  <a:path w="1398805" h="1419910">
                    <a:moveTo>
                      <a:pt x="0" y="0"/>
                    </a:moveTo>
                    <a:lnTo>
                      <a:pt x="1398805" y="0"/>
                    </a:lnTo>
                    <a:lnTo>
                      <a:pt x="1398805" y="1419909"/>
                    </a:lnTo>
                    <a:lnTo>
                      <a:pt x="0" y="141990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56" name="TextBox 51">
                <a:extLst>
                  <a:ext uri="{FF2B5EF4-FFF2-40B4-BE49-F238E27FC236}">
                    <a16:creationId xmlns:a16="http://schemas.microsoft.com/office/drawing/2014/main" id="{9B56962E-223B-72AC-1C56-50629F30A262}"/>
                  </a:ext>
                </a:extLst>
              </p:cNvPr>
              <p:cNvSpPr txBox="1"/>
              <p:nvPr/>
            </p:nvSpPr>
            <p:spPr>
              <a:xfrm>
                <a:off x="5021686" y="7178876"/>
                <a:ext cx="3234945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3. Product </a:t>
                </a:r>
                <a:r>
                  <a:rPr lang="en-US" sz="1200" spc="37" err="1">
                    <a:solidFill>
                      <a:srgbClr val="FFFFFF"/>
                    </a:solidFill>
                    <a:latin typeface="Aptos" panose="020B0004020202020204" pitchFamily="34" charset="0"/>
                  </a:rPr>
                  <a:t>Conceptualisation</a:t>
                </a:r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7C8C4A9-9596-180E-F464-B71DABD45CD1}"/>
                </a:ext>
              </a:extLst>
            </p:cNvPr>
            <p:cNvGrpSpPr/>
            <p:nvPr/>
          </p:nvGrpSpPr>
          <p:grpSpPr>
            <a:xfrm>
              <a:off x="7431989" y="3588405"/>
              <a:ext cx="3457641" cy="3663356"/>
              <a:chOff x="7431989" y="3588405"/>
              <a:chExt cx="3457641" cy="3663356"/>
            </a:xfrm>
          </p:grpSpPr>
          <p:grpSp>
            <p:nvGrpSpPr>
              <p:cNvPr id="47" name="Group 14">
                <a:extLst>
                  <a:ext uri="{FF2B5EF4-FFF2-40B4-BE49-F238E27FC236}">
                    <a16:creationId xmlns:a16="http://schemas.microsoft.com/office/drawing/2014/main" id="{7CED8B35-EC52-F425-7CAD-E77EAEBA1E55}"/>
                  </a:ext>
                </a:extLst>
              </p:cNvPr>
              <p:cNvGrpSpPr/>
              <p:nvPr/>
            </p:nvGrpSpPr>
            <p:grpSpPr>
              <a:xfrm>
                <a:off x="8079723" y="4914499"/>
                <a:ext cx="2002878" cy="2001593"/>
                <a:chOff x="0" y="0"/>
                <a:chExt cx="3368160" cy="3366000"/>
              </a:xfrm>
            </p:grpSpPr>
            <p:sp>
              <p:nvSpPr>
                <p:cNvPr id="52" name="Freeform 15">
                  <a:extLst>
                    <a:ext uri="{FF2B5EF4-FFF2-40B4-BE49-F238E27FC236}">
                      <a16:creationId xmlns:a16="http://schemas.microsoft.com/office/drawing/2014/main" id="{7433DFAD-27F1-8ADB-AF3D-63C9B3213FF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8040" cy="3366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040" h="3366008">
                      <a:moveTo>
                        <a:pt x="0" y="1683004"/>
                      </a:moveTo>
                      <a:cubicBezTo>
                        <a:pt x="0" y="753491"/>
                        <a:pt x="753999" y="0"/>
                        <a:pt x="1684020" y="0"/>
                      </a:cubicBezTo>
                      <a:cubicBezTo>
                        <a:pt x="2614041" y="0"/>
                        <a:pt x="3368040" y="753491"/>
                        <a:pt x="3368040" y="1683004"/>
                      </a:cubicBezTo>
                      <a:cubicBezTo>
                        <a:pt x="3368040" y="2612517"/>
                        <a:pt x="2614041" y="3366008"/>
                        <a:pt x="1684020" y="3366008"/>
                      </a:cubicBezTo>
                      <a:cubicBezTo>
                        <a:pt x="753999" y="3366008"/>
                        <a:pt x="0" y="2612517"/>
                        <a:pt x="0" y="1683004"/>
                      </a:cubicBezTo>
                      <a:close/>
                    </a:path>
                  </a:pathLst>
                </a:custGeom>
                <a:solidFill>
                  <a:srgbClr val="18AFD6"/>
                </a:solidFill>
              </p:spPr>
              <p:txBody>
                <a:bodyPr/>
                <a:lstStyle/>
                <a:p>
                  <a:endParaRPr lang="en-IE" sz="7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48" name="Group 16">
                <a:extLst>
                  <a:ext uri="{FF2B5EF4-FFF2-40B4-BE49-F238E27FC236}">
                    <a16:creationId xmlns:a16="http://schemas.microsoft.com/office/drawing/2014/main" id="{DC1ECC93-609F-C975-56FB-7F83B1A4BD15}"/>
                  </a:ext>
                </a:extLst>
              </p:cNvPr>
              <p:cNvGrpSpPr/>
              <p:nvPr/>
            </p:nvGrpSpPr>
            <p:grpSpPr>
              <a:xfrm>
                <a:off x="7970117" y="5879117"/>
                <a:ext cx="2477266" cy="1372644"/>
                <a:chOff x="0" y="0"/>
                <a:chExt cx="4165920" cy="2308320"/>
              </a:xfrm>
            </p:grpSpPr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B3D14A04-7844-0369-E964-8B12D7881C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65981" cy="230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981" h="2308352">
                      <a:moveTo>
                        <a:pt x="4165981" y="1066800"/>
                      </a:moveTo>
                      <a:cubicBezTo>
                        <a:pt x="3189351" y="1271778"/>
                        <a:pt x="3189351" y="1271778"/>
                        <a:pt x="3189351" y="1271778"/>
                      </a:cubicBezTo>
                      <a:cubicBezTo>
                        <a:pt x="3315970" y="1404366"/>
                        <a:pt x="3315970" y="1404366"/>
                        <a:pt x="3315970" y="1404366"/>
                      </a:cubicBezTo>
                      <a:cubicBezTo>
                        <a:pt x="2966339" y="1735836"/>
                        <a:pt x="2489962" y="1934718"/>
                        <a:pt x="1971548" y="1934718"/>
                      </a:cubicBezTo>
                      <a:cubicBezTo>
                        <a:pt x="892302" y="1934591"/>
                        <a:pt x="18034" y="1072769"/>
                        <a:pt x="0" y="0"/>
                      </a:cubicBezTo>
                      <a:cubicBezTo>
                        <a:pt x="18034" y="1277747"/>
                        <a:pt x="1061085" y="2308352"/>
                        <a:pt x="2339213" y="2308352"/>
                      </a:cubicBezTo>
                      <a:cubicBezTo>
                        <a:pt x="2869692" y="2308352"/>
                        <a:pt x="3358134" y="2133600"/>
                        <a:pt x="3749929" y="1832229"/>
                      </a:cubicBezTo>
                      <a:cubicBezTo>
                        <a:pt x="3852418" y="1934718"/>
                        <a:pt x="3852418" y="1934718"/>
                        <a:pt x="3852418" y="1934718"/>
                      </a:cubicBezTo>
                      <a:lnTo>
                        <a:pt x="4165981" y="1066800"/>
                      </a:lnTo>
                      <a:close/>
                    </a:path>
                  </a:pathLst>
                </a:custGeom>
                <a:solidFill>
                  <a:srgbClr val="18AFD6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49" name="Freeform 34">
                <a:extLst>
                  <a:ext uri="{FF2B5EF4-FFF2-40B4-BE49-F238E27FC236}">
                    <a16:creationId xmlns:a16="http://schemas.microsoft.com/office/drawing/2014/main" id="{A2442722-EF5E-37C7-0CC3-5C562A8974CB}"/>
                  </a:ext>
                </a:extLst>
              </p:cNvPr>
              <p:cNvSpPr/>
              <p:nvPr/>
            </p:nvSpPr>
            <p:spPr>
              <a:xfrm>
                <a:off x="8376535" y="5150278"/>
                <a:ext cx="1422157" cy="1484225"/>
              </a:xfrm>
              <a:custGeom>
                <a:avLst/>
                <a:gdLst/>
                <a:ahLst/>
                <a:cxnLst/>
                <a:rect l="l" t="t" r="r" b="b"/>
                <a:pathLst>
                  <a:path w="1422157" h="1484225">
                    <a:moveTo>
                      <a:pt x="0" y="0"/>
                    </a:moveTo>
                    <a:lnTo>
                      <a:pt x="1422157" y="0"/>
                    </a:lnTo>
                    <a:lnTo>
                      <a:pt x="1422157" y="1484224"/>
                    </a:lnTo>
                    <a:lnTo>
                      <a:pt x="0" y="14842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50" name="TextBox 52">
                <a:extLst>
                  <a:ext uri="{FF2B5EF4-FFF2-40B4-BE49-F238E27FC236}">
                    <a16:creationId xmlns:a16="http://schemas.microsoft.com/office/drawing/2014/main" id="{A477142B-D003-87FF-8BF1-C913612CF56C}"/>
                  </a:ext>
                </a:extLst>
              </p:cNvPr>
              <p:cNvSpPr txBox="1"/>
              <p:nvPr/>
            </p:nvSpPr>
            <p:spPr>
              <a:xfrm>
                <a:off x="7431989" y="3588405"/>
                <a:ext cx="3457641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4. Design Product Formula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F65FB4-D4C0-C605-FD5C-E761D88ADFE3}"/>
                </a:ext>
              </a:extLst>
            </p:cNvPr>
            <p:cNvGrpSpPr/>
            <p:nvPr/>
          </p:nvGrpSpPr>
          <p:grpSpPr>
            <a:xfrm>
              <a:off x="10113437" y="4533019"/>
              <a:ext cx="3059440" cy="3494353"/>
              <a:chOff x="10113437" y="4533019"/>
              <a:chExt cx="3059440" cy="3494353"/>
            </a:xfrm>
          </p:grpSpPr>
          <p:grpSp>
            <p:nvGrpSpPr>
              <p:cNvPr id="41" name="Group 18">
                <a:extLst>
                  <a:ext uri="{FF2B5EF4-FFF2-40B4-BE49-F238E27FC236}">
                    <a16:creationId xmlns:a16="http://schemas.microsoft.com/office/drawing/2014/main" id="{08EA1842-9E71-B5F1-9D68-76B6785BB088}"/>
                  </a:ext>
                </a:extLst>
              </p:cNvPr>
              <p:cNvGrpSpPr/>
              <p:nvPr/>
            </p:nvGrpSpPr>
            <p:grpSpPr>
              <a:xfrm>
                <a:off x="10406450" y="4533019"/>
                <a:ext cx="2473413" cy="1374356"/>
                <a:chOff x="0" y="0"/>
                <a:chExt cx="4159440" cy="2311200"/>
              </a:xfrm>
            </p:grpSpPr>
            <p:sp>
              <p:nvSpPr>
                <p:cNvPr id="46" name="Freeform 19">
                  <a:extLst>
                    <a:ext uri="{FF2B5EF4-FFF2-40B4-BE49-F238E27FC236}">
                      <a16:creationId xmlns:a16="http://schemas.microsoft.com/office/drawing/2014/main" id="{D8871A3C-87BA-176A-D6B1-D988E99C80E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59377" cy="2311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377" h="2311146">
                      <a:moveTo>
                        <a:pt x="4159377" y="1243076"/>
                      </a:moveTo>
                      <a:cubicBezTo>
                        <a:pt x="3182874" y="1031875"/>
                        <a:pt x="3182874" y="1031875"/>
                        <a:pt x="3182874" y="1031875"/>
                      </a:cubicBezTo>
                      <a:cubicBezTo>
                        <a:pt x="3315462" y="905129"/>
                        <a:pt x="3315462" y="905129"/>
                        <a:pt x="3315462" y="905129"/>
                      </a:cubicBezTo>
                      <a:cubicBezTo>
                        <a:pt x="2959862" y="573278"/>
                        <a:pt x="2489581" y="374142"/>
                        <a:pt x="1965198" y="374142"/>
                      </a:cubicBezTo>
                      <a:cubicBezTo>
                        <a:pt x="886079" y="374142"/>
                        <a:pt x="12065" y="1237107"/>
                        <a:pt x="0" y="2311146"/>
                      </a:cubicBezTo>
                      <a:cubicBezTo>
                        <a:pt x="12065" y="1031875"/>
                        <a:pt x="1054989" y="0"/>
                        <a:pt x="2332863" y="0"/>
                      </a:cubicBezTo>
                      <a:cubicBezTo>
                        <a:pt x="2863342" y="0"/>
                        <a:pt x="3351657" y="175006"/>
                        <a:pt x="3743452" y="476758"/>
                      </a:cubicBezTo>
                      <a:cubicBezTo>
                        <a:pt x="3845941" y="374142"/>
                        <a:pt x="3845941" y="374142"/>
                        <a:pt x="3845941" y="374142"/>
                      </a:cubicBezTo>
                      <a:lnTo>
                        <a:pt x="4159377" y="1243076"/>
                      </a:lnTo>
                      <a:close/>
                    </a:path>
                  </a:pathLst>
                </a:custGeom>
                <a:solidFill>
                  <a:srgbClr val="2C92D5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42" name="Group 20">
                <a:extLst>
                  <a:ext uri="{FF2B5EF4-FFF2-40B4-BE49-F238E27FC236}">
                    <a16:creationId xmlns:a16="http://schemas.microsoft.com/office/drawing/2014/main" id="{2897C209-39BC-0E5F-A5B5-C23A608289DD}"/>
                  </a:ext>
                </a:extLst>
              </p:cNvPr>
              <p:cNvGrpSpPr/>
              <p:nvPr/>
            </p:nvGrpSpPr>
            <p:grpSpPr>
              <a:xfrm>
                <a:off x="10503212" y="4915784"/>
                <a:ext cx="2002450" cy="2003734"/>
                <a:chOff x="0" y="0"/>
                <a:chExt cx="3367440" cy="3369600"/>
              </a:xfrm>
            </p:grpSpPr>
            <p:sp>
              <p:nvSpPr>
                <p:cNvPr id="45" name="Freeform 21">
                  <a:extLst>
                    <a:ext uri="{FF2B5EF4-FFF2-40B4-BE49-F238E27FC236}">
                      <a16:creationId xmlns:a16="http://schemas.microsoft.com/office/drawing/2014/main" id="{4B6BE24C-D73B-4ACA-F252-0B8686ED3C5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7405" cy="336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405" h="3369564">
                      <a:moveTo>
                        <a:pt x="0" y="1684782"/>
                      </a:moveTo>
                      <a:cubicBezTo>
                        <a:pt x="0" y="754253"/>
                        <a:pt x="753872" y="0"/>
                        <a:pt x="1683766" y="0"/>
                      </a:cubicBezTo>
                      <a:cubicBezTo>
                        <a:pt x="2613660" y="0"/>
                        <a:pt x="3367405" y="754253"/>
                        <a:pt x="3367405" y="1684782"/>
                      </a:cubicBezTo>
                      <a:cubicBezTo>
                        <a:pt x="3367405" y="2615311"/>
                        <a:pt x="2613660" y="3369564"/>
                        <a:pt x="1683766" y="3369564"/>
                      </a:cubicBezTo>
                      <a:cubicBezTo>
                        <a:pt x="753872" y="3369564"/>
                        <a:pt x="0" y="2615311"/>
                        <a:pt x="0" y="1684782"/>
                      </a:cubicBezTo>
                      <a:close/>
                    </a:path>
                  </a:pathLst>
                </a:custGeom>
                <a:solidFill>
                  <a:srgbClr val="2C92D5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43" name="Freeform 35">
                <a:extLst>
                  <a:ext uri="{FF2B5EF4-FFF2-40B4-BE49-F238E27FC236}">
                    <a16:creationId xmlns:a16="http://schemas.microsoft.com/office/drawing/2014/main" id="{6B945ACF-65D5-B0CF-6E2C-296C64FD16CE}"/>
                  </a:ext>
                </a:extLst>
              </p:cNvPr>
              <p:cNvSpPr/>
              <p:nvPr/>
            </p:nvSpPr>
            <p:spPr>
              <a:xfrm>
                <a:off x="10889630" y="5269689"/>
                <a:ext cx="1229615" cy="1388682"/>
              </a:xfrm>
              <a:custGeom>
                <a:avLst/>
                <a:gdLst/>
                <a:ahLst/>
                <a:cxnLst/>
                <a:rect l="l" t="t" r="r" b="b"/>
                <a:pathLst>
                  <a:path w="1229615" h="1388682">
                    <a:moveTo>
                      <a:pt x="0" y="0"/>
                    </a:moveTo>
                    <a:lnTo>
                      <a:pt x="1229614" y="0"/>
                    </a:lnTo>
                    <a:lnTo>
                      <a:pt x="1229614" y="1388682"/>
                    </a:lnTo>
                    <a:lnTo>
                      <a:pt x="0" y="138868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44" name="TextBox 53">
                <a:extLst>
                  <a:ext uri="{FF2B5EF4-FFF2-40B4-BE49-F238E27FC236}">
                    <a16:creationId xmlns:a16="http://schemas.microsoft.com/office/drawing/2014/main" id="{EC42395E-E321-C738-4067-C89313FFBECD}"/>
                  </a:ext>
                </a:extLst>
              </p:cNvPr>
              <p:cNvSpPr txBox="1"/>
              <p:nvPr/>
            </p:nvSpPr>
            <p:spPr>
              <a:xfrm>
                <a:off x="10113437" y="7178875"/>
                <a:ext cx="3059440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8. Manufacturing Planning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50A8FB-2858-FCDD-2C7A-F8C50E1CAABD}"/>
                </a:ext>
              </a:extLst>
            </p:cNvPr>
            <p:cNvGrpSpPr/>
            <p:nvPr/>
          </p:nvGrpSpPr>
          <p:grpSpPr>
            <a:xfrm>
              <a:off x="12684953" y="3613666"/>
              <a:ext cx="2681428" cy="3612835"/>
              <a:chOff x="12684953" y="3613666"/>
              <a:chExt cx="2681428" cy="3612835"/>
            </a:xfrm>
          </p:grpSpPr>
          <p:grpSp>
            <p:nvGrpSpPr>
              <p:cNvPr id="33" name="Group 22">
                <a:extLst>
                  <a:ext uri="{FF2B5EF4-FFF2-40B4-BE49-F238E27FC236}">
                    <a16:creationId xmlns:a16="http://schemas.microsoft.com/office/drawing/2014/main" id="{EFDE665F-AD2A-3270-6829-CFA43D57887D}"/>
                  </a:ext>
                </a:extLst>
              </p:cNvPr>
              <p:cNvGrpSpPr/>
              <p:nvPr/>
            </p:nvGrpSpPr>
            <p:grpSpPr>
              <a:xfrm>
                <a:off x="12917011" y="4911074"/>
                <a:ext cx="2002878" cy="2001593"/>
                <a:chOff x="0" y="0"/>
                <a:chExt cx="3368160" cy="3366000"/>
              </a:xfrm>
            </p:grpSpPr>
            <p:sp>
              <p:nvSpPr>
                <p:cNvPr id="40" name="Freeform 23">
                  <a:extLst>
                    <a:ext uri="{FF2B5EF4-FFF2-40B4-BE49-F238E27FC236}">
                      <a16:creationId xmlns:a16="http://schemas.microsoft.com/office/drawing/2014/main" id="{907140BC-BF59-F3EC-F5D0-1386510ED2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8040" cy="3366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040" h="3366008">
                      <a:moveTo>
                        <a:pt x="0" y="1683004"/>
                      </a:moveTo>
                      <a:cubicBezTo>
                        <a:pt x="0" y="753491"/>
                        <a:pt x="753999" y="0"/>
                        <a:pt x="1684020" y="0"/>
                      </a:cubicBezTo>
                      <a:cubicBezTo>
                        <a:pt x="2614041" y="0"/>
                        <a:pt x="3368040" y="753491"/>
                        <a:pt x="3368040" y="1683004"/>
                      </a:cubicBezTo>
                      <a:cubicBezTo>
                        <a:pt x="3368040" y="2612517"/>
                        <a:pt x="2614041" y="3366008"/>
                        <a:pt x="1684020" y="3366008"/>
                      </a:cubicBezTo>
                      <a:cubicBezTo>
                        <a:pt x="753999" y="3366008"/>
                        <a:pt x="0" y="2612517"/>
                        <a:pt x="0" y="1683004"/>
                      </a:cubicBezTo>
                      <a:close/>
                    </a:path>
                  </a:pathLst>
                </a:custGeom>
                <a:solidFill>
                  <a:srgbClr val="1C88CF"/>
                </a:solidFill>
              </p:spPr>
              <p:txBody>
                <a:bodyPr/>
                <a:lstStyle/>
                <a:p>
                  <a:endParaRPr lang="en-IE" sz="7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CAC9E439-0160-1793-72FA-8945E51D2087}"/>
                  </a:ext>
                </a:extLst>
              </p:cNvPr>
              <p:cNvSpPr/>
              <p:nvPr/>
            </p:nvSpPr>
            <p:spPr>
              <a:xfrm>
                <a:off x="13203369" y="5269689"/>
                <a:ext cx="1342114" cy="1295750"/>
              </a:xfrm>
              <a:custGeom>
                <a:avLst/>
                <a:gdLst/>
                <a:ahLst/>
                <a:cxnLst/>
                <a:rect l="l" t="t" r="r" b="b"/>
                <a:pathLst>
                  <a:path w="1342114" h="1295750">
                    <a:moveTo>
                      <a:pt x="0" y="0"/>
                    </a:moveTo>
                    <a:lnTo>
                      <a:pt x="1342114" y="0"/>
                    </a:lnTo>
                    <a:lnTo>
                      <a:pt x="1342114" y="1295750"/>
                    </a:lnTo>
                    <a:lnTo>
                      <a:pt x="0" y="129575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grpSp>
            <p:nvGrpSpPr>
              <p:cNvPr id="37" name="Group 29">
                <a:extLst>
                  <a:ext uri="{FF2B5EF4-FFF2-40B4-BE49-F238E27FC236}">
                    <a16:creationId xmlns:a16="http://schemas.microsoft.com/office/drawing/2014/main" id="{65C6BA92-FC81-6274-431D-DB544E29FDAA}"/>
                  </a:ext>
                </a:extLst>
              </p:cNvPr>
              <p:cNvGrpSpPr/>
              <p:nvPr/>
            </p:nvGrpSpPr>
            <p:grpSpPr>
              <a:xfrm>
                <a:off x="12787034" y="5853857"/>
                <a:ext cx="2477266" cy="1372644"/>
                <a:chOff x="0" y="0"/>
                <a:chExt cx="4165920" cy="2308320"/>
              </a:xfrm>
            </p:grpSpPr>
            <p:sp>
              <p:nvSpPr>
                <p:cNvPr id="39" name="Freeform 30">
                  <a:extLst>
                    <a:ext uri="{FF2B5EF4-FFF2-40B4-BE49-F238E27FC236}">
                      <a16:creationId xmlns:a16="http://schemas.microsoft.com/office/drawing/2014/main" id="{5D2125A1-5A90-82AB-F5C4-D400EA79139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65981" cy="230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981" h="2308352">
                      <a:moveTo>
                        <a:pt x="4165981" y="1066800"/>
                      </a:moveTo>
                      <a:cubicBezTo>
                        <a:pt x="3189351" y="1271778"/>
                        <a:pt x="3189351" y="1271778"/>
                        <a:pt x="3189351" y="1271778"/>
                      </a:cubicBezTo>
                      <a:cubicBezTo>
                        <a:pt x="3315970" y="1404366"/>
                        <a:pt x="3315970" y="1404366"/>
                        <a:pt x="3315970" y="1404366"/>
                      </a:cubicBezTo>
                      <a:cubicBezTo>
                        <a:pt x="2966339" y="1735836"/>
                        <a:pt x="2489962" y="1934718"/>
                        <a:pt x="1971548" y="1934718"/>
                      </a:cubicBezTo>
                      <a:cubicBezTo>
                        <a:pt x="892302" y="1934591"/>
                        <a:pt x="18034" y="1072769"/>
                        <a:pt x="0" y="0"/>
                      </a:cubicBezTo>
                      <a:cubicBezTo>
                        <a:pt x="18034" y="1277747"/>
                        <a:pt x="1061085" y="2308352"/>
                        <a:pt x="2339213" y="2308352"/>
                      </a:cubicBezTo>
                      <a:cubicBezTo>
                        <a:pt x="2869692" y="2308352"/>
                        <a:pt x="3358134" y="2133600"/>
                        <a:pt x="3749929" y="1832229"/>
                      </a:cubicBezTo>
                      <a:cubicBezTo>
                        <a:pt x="3852418" y="1934718"/>
                        <a:pt x="3852418" y="1934718"/>
                        <a:pt x="3852418" y="1934718"/>
                      </a:cubicBezTo>
                      <a:lnTo>
                        <a:pt x="4165981" y="1066800"/>
                      </a:lnTo>
                      <a:close/>
                    </a:path>
                  </a:pathLst>
                </a:custGeom>
                <a:solidFill>
                  <a:srgbClr val="1C88CF"/>
                </a:solidFill>
              </p:spPr>
              <p:txBody>
                <a:bodyPr/>
                <a:lstStyle/>
                <a:p>
                  <a:endParaRPr lang="en-IE" sz="8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38" name="TextBox 54">
                <a:extLst>
                  <a:ext uri="{FF2B5EF4-FFF2-40B4-BE49-F238E27FC236}">
                    <a16:creationId xmlns:a16="http://schemas.microsoft.com/office/drawing/2014/main" id="{E4EF4B43-0F50-5600-D34E-196C7C802089}"/>
                  </a:ext>
                </a:extLst>
              </p:cNvPr>
              <p:cNvSpPr txBox="1"/>
              <p:nvPr/>
            </p:nvSpPr>
            <p:spPr>
              <a:xfrm>
                <a:off x="12684953" y="3613666"/>
                <a:ext cx="2681428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6. Financial Analysis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0B3E73-A8B1-D82D-E831-80EA496AA6DA}"/>
                </a:ext>
              </a:extLst>
            </p:cNvPr>
            <p:cNvGrpSpPr/>
            <p:nvPr/>
          </p:nvGrpSpPr>
          <p:grpSpPr>
            <a:xfrm>
              <a:off x="15158014" y="4533019"/>
              <a:ext cx="2473413" cy="3523038"/>
              <a:chOff x="15158014" y="4533019"/>
              <a:chExt cx="2473413" cy="3523038"/>
            </a:xfrm>
          </p:grpSpPr>
          <p:grpSp>
            <p:nvGrpSpPr>
              <p:cNvPr id="22" name="Group 25">
                <a:extLst>
                  <a:ext uri="{FF2B5EF4-FFF2-40B4-BE49-F238E27FC236}">
                    <a16:creationId xmlns:a16="http://schemas.microsoft.com/office/drawing/2014/main" id="{6DE0CD76-6D8B-F31F-D7DA-36C726D13B2E}"/>
                  </a:ext>
                </a:extLst>
              </p:cNvPr>
              <p:cNvGrpSpPr/>
              <p:nvPr/>
            </p:nvGrpSpPr>
            <p:grpSpPr>
              <a:xfrm>
                <a:off x="15158014" y="4533019"/>
                <a:ext cx="2473413" cy="1374356"/>
                <a:chOff x="0" y="0"/>
                <a:chExt cx="4159440" cy="2311200"/>
              </a:xfrm>
            </p:grpSpPr>
            <p:sp>
              <p:nvSpPr>
                <p:cNvPr id="31" name="Freeform 26">
                  <a:extLst>
                    <a:ext uri="{FF2B5EF4-FFF2-40B4-BE49-F238E27FC236}">
                      <a16:creationId xmlns:a16="http://schemas.microsoft.com/office/drawing/2014/main" id="{0ADDD6CC-C09E-8BA5-8643-A1A8FAC5BE6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59377" cy="2311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377" h="2311146">
                      <a:moveTo>
                        <a:pt x="4159377" y="1243076"/>
                      </a:moveTo>
                      <a:cubicBezTo>
                        <a:pt x="3182874" y="1031875"/>
                        <a:pt x="3182874" y="1031875"/>
                        <a:pt x="3182874" y="1031875"/>
                      </a:cubicBezTo>
                      <a:cubicBezTo>
                        <a:pt x="3315462" y="905129"/>
                        <a:pt x="3315462" y="905129"/>
                        <a:pt x="3315462" y="905129"/>
                      </a:cubicBezTo>
                      <a:cubicBezTo>
                        <a:pt x="2959862" y="573278"/>
                        <a:pt x="2489581" y="374142"/>
                        <a:pt x="1965198" y="374142"/>
                      </a:cubicBezTo>
                      <a:cubicBezTo>
                        <a:pt x="886079" y="374142"/>
                        <a:pt x="12065" y="1237107"/>
                        <a:pt x="0" y="2311146"/>
                      </a:cubicBezTo>
                      <a:cubicBezTo>
                        <a:pt x="12065" y="1031875"/>
                        <a:pt x="1054989" y="0"/>
                        <a:pt x="2332863" y="0"/>
                      </a:cubicBezTo>
                      <a:cubicBezTo>
                        <a:pt x="2863342" y="0"/>
                        <a:pt x="3351657" y="175006"/>
                        <a:pt x="3743452" y="476758"/>
                      </a:cubicBezTo>
                      <a:cubicBezTo>
                        <a:pt x="3845941" y="374142"/>
                        <a:pt x="3845941" y="374142"/>
                        <a:pt x="3845941" y="374142"/>
                      </a:cubicBezTo>
                      <a:lnTo>
                        <a:pt x="4159377" y="1243076"/>
                      </a:lnTo>
                      <a:close/>
                    </a:path>
                  </a:pathLst>
                </a:custGeom>
                <a:solidFill>
                  <a:srgbClr val="13538A"/>
                </a:solidFill>
              </p:spPr>
              <p:txBody>
                <a:bodyPr/>
                <a:lstStyle/>
                <a:p>
                  <a:endParaRPr lang="en-IE" sz="1000">
                    <a:latin typeface="Aptos" panose="020B0004020202020204" pitchFamily="34" charset="0"/>
                  </a:endParaRPr>
                </a:p>
              </p:txBody>
            </p:sp>
          </p:grpSp>
          <p:grpSp>
            <p:nvGrpSpPr>
              <p:cNvPr id="24" name="Group 27">
                <a:extLst>
                  <a:ext uri="{FF2B5EF4-FFF2-40B4-BE49-F238E27FC236}">
                    <a16:creationId xmlns:a16="http://schemas.microsoft.com/office/drawing/2014/main" id="{D567B80A-E6E7-CD87-8560-27F81B726095}"/>
                  </a:ext>
                </a:extLst>
              </p:cNvPr>
              <p:cNvGrpSpPr/>
              <p:nvPr/>
            </p:nvGrpSpPr>
            <p:grpSpPr>
              <a:xfrm>
                <a:off x="15254775" y="4915784"/>
                <a:ext cx="2002450" cy="2003734"/>
                <a:chOff x="0" y="0"/>
                <a:chExt cx="3367440" cy="3369600"/>
              </a:xfrm>
            </p:grpSpPr>
            <p:sp>
              <p:nvSpPr>
                <p:cNvPr id="30" name="Freeform 28">
                  <a:extLst>
                    <a:ext uri="{FF2B5EF4-FFF2-40B4-BE49-F238E27FC236}">
                      <a16:creationId xmlns:a16="http://schemas.microsoft.com/office/drawing/2014/main" id="{05B712F9-334E-1179-2E91-67C13C111A6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367405" cy="336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405" h="3369564">
                      <a:moveTo>
                        <a:pt x="0" y="1684782"/>
                      </a:moveTo>
                      <a:cubicBezTo>
                        <a:pt x="0" y="754253"/>
                        <a:pt x="753872" y="0"/>
                        <a:pt x="1683766" y="0"/>
                      </a:cubicBezTo>
                      <a:cubicBezTo>
                        <a:pt x="2613660" y="0"/>
                        <a:pt x="3367405" y="754253"/>
                        <a:pt x="3367405" y="1684782"/>
                      </a:cubicBezTo>
                      <a:cubicBezTo>
                        <a:pt x="3367405" y="2615311"/>
                        <a:pt x="2613660" y="3369564"/>
                        <a:pt x="1683766" y="3369564"/>
                      </a:cubicBezTo>
                      <a:cubicBezTo>
                        <a:pt x="753872" y="3369564"/>
                        <a:pt x="0" y="2615311"/>
                        <a:pt x="0" y="1684782"/>
                      </a:cubicBezTo>
                      <a:close/>
                    </a:path>
                  </a:pathLst>
                </a:custGeom>
                <a:solidFill>
                  <a:srgbClr val="13538A"/>
                </a:solidFill>
              </p:spPr>
              <p:txBody>
                <a:bodyPr/>
                <a:lstStyle/>
                <a:p>
                  <a:endParaRPr lang="en-IE" sz="700">
                    <a:latin typeface="Aptos" panose="020B0004020202020204" pitchFamily="34" charset="0"/>
                  </a:endParaRPr>
                </a:p>
              </p:txBody>
            </p:sp>
          </p:grp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69E74141-F68D-E0F8-678D-8F02781B3990}"/>
                  </a:ext>
                </a:extLst>
              </p:cNvPr>
              <p:cNvSpPr/>
              <p:nvPr/>
            </p:nvSpPr>
            <p:spPr>
              <a:xfrm>
                <a:off x="15759600" y="5194936"/>
                <a:ext cx="1048351" cy="1463435"/>
              </a:xfrm>
              <a:custGeom>
                <a:avLst/>
                <a:gdLst/>
                <a:ahLst/>
                <a:cxnLst/>
                <a:rect l="l" t="t" r="r" b="b"/>
                <a:pathLst>
                  <a:path w="1048351" h="1463435">
                    <a:moveTo>
                      <a:pt x="0" y="0"/>
                    </a:moveTo>
                    <a:lnTo>
                      <a:pt x="1048352" y="0"/>
                    </a:lnTo>
                    <a:lnTo>
                      <a:pt x="1048352" y="1463435"/>
                    </a:lnTo>
                    <a:lnTo>
                      <a:pt x="0" y="14634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  <p:sp>
            <p:nvSpPr>
              <p:cNvPr id="28" name="TextBox 55">
                <a:extLst>
                  <a:ext uri="{FF2B5EF4-FFF2-40B4-BE49-F238E27FC236}">
                    <a16:creationId xmlns:a16="http://schemas.microsoft.com/office/drawing/2014/main" id="{E4FFC8EC-E843-6112-225F-2429016AF806}"/>
                  </a:ext>
                </a:extLst>
              </p:cNvPr>
              <p:cNvSpPr txBox="1"/>
              <p:nvPr/>
            </p:nvSpPr>
            <p:spPr>
              <a:xfrm>
                <a:off x="15421529" y="7207560"/>
                <a:ext cx="1905519" cy="84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1200" spc="37">
                    <a:solidFill>
                      <a:srgbClr val="FFFFFF"/>
                    </a:solidFill>
                    <a:latin typeface="Aptos" panose="020B0004020202020204" pitchFamily="34" charset="0"/>
                  </a:rPr>
                  <a:t>7. Market Testing </a:t>
                </a: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43E54A4-0C04-FB51-C974-DCB57B57D17A}"/>
              </a:ext>
            </a:extLst>
          </p:cNvPr>
          <p:cNvSpPr txBox="1"/>
          <p:nvPr/>
        </p:nvSpPr>
        <p:spPr>
          <a:xfrm>
            <a:off x="6005492" y="1299105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100">
                <a:solidFill>
                  <a:schemeClr val="bg1"/>
                </a:solidFill>
              </a:rPr>
              <a:t>(Cheng </a:t>
            </a:r>
            <a:r>
              <a:rPr lang="en-IE" sz="1100" i="1">
                <a:solidFill>
                  <a:schemeClr val="bg1"/>
                </a:solidFill>
              </a:rPr>
              <a:t>et al</a:t>
            </a:r>
            <a:r>
              <a:rPr lang="en-IE" sz="1100">
                <a:solidFill>
                  <a:schemeClr val="bg1"/>
                </a:solidFill>
              </a:rPr>
              <a:t>., 2009) </a:t>
            </a:r>
          </a:p>
        </p:txBody>
      </p:sp>
    </p:spTree>
    <p:extLst>
      <p:ext uri="{BB962C8B-B14F-4D97-AF65-F5344CB8AC3E}">
        <p14:creationId xmlns:p14="http://schemas.microsoft.com/office/powerpoint/2010/main" val="25958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584069" cy="521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1: Diverse Workforce Campaign Video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3D48140D-E3BD-E34A-12F8-1415809FC599}"/>
              </a:ext>
            </a:extLst>
          </p:cNvPr>
          <p:cNvGrpSpPr/>
          <p:nvPr/>
        </p:nvGrpSpPr>
        <p:grpSpPr>
          <a:xfrm>
            <a:off x="559995" y="1479556"/>
            <a:ext cx="11060949" cy="4939886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8026B17-C94D-BC6B-199A-787A5487D645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B3B65907-8DEB-BD4C-B884-AE9E1F37A551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49CF1C-87CE-F759-708D-21EBBC5DDB3F}"/>
              </a:ext>
            </a:extLst>
          </p:cNvPr>
          <p:cNvSpPr txBox="1"/>
          <p:nvPr/>
        </p:nvSpPr>
        <p:spPr>
          <a:xfrm>
            <a:off x="559814" y="1712988"/>
            <a:ext cx="5164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  </a:t>
            </a:r>
            <a:r>
              <a:rPr lang="en-IE">
                <a:solidFill>
                  <a:schemeClr val="bg1"/>
                </a:solidFill>
                <a:latin typeface="Aptos"/>
              </a:rPr>
              <a:t>PWC Five Step Strategy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9611AC-CAE4-36BD-341A-9CCEEB85F591}"/>
              </a:ext>
            </a:extLst>
          </p:cNvPr>
          <p:cNvSpPr txBox="1"/>
          <p:nvPr/>
        </p:nvSpPr>
        <p:spPr>
          <a:xfrm>
            <a:off x="559814" y="3060300"/>
            <a:ext cx="110284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 </a:t>
            </a:r>
            <a:r>
              <a:rPr lang="en-IE">
                <a:solidFill>
                  <a:schemeClr val="bg1"/>
                </a:solidFill>
                <a:latin typeface="Aptos"/>
              </a:rPr>
              <a:t>Input from diverse workers can help L’Oréal to better understand and represent their consumers,  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8021C-9683-062D-EACA-6612B3064D3D}"/>
              </a:ext>
            </a:extLst>
          </p:cNvPr>
          <p:cNvSpPr txBox="1"/>
          <p:nvPr/>
        </p:nvSpPr>
        <p:spPr>
          <a:xfrm>
            <a:off x="600781" y="4287394"/>
            <a:ext cx="108686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Satisfies social ESG considerations and highlights L’Oréal’s commitment to sustainable and conscientious business practices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4367CD-3D60-F4AA-A5D4-4A1C24EAA0E9}"/>
              </a:ext>
            </a:extLst>
          </p:cNvPr>
          <p:cNvSpPr txBox="1"/>
          <p:nvPr/>
        </p:nvSpPr>
        <p:spPr>
          <a:xfrm>
            <a:off x="578884" y="2279209"/>
            <a:ext cx="110392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/>
              </a:rPr>
              <a:t>Consumers look for brands who show support for diversity and inclusion, consumers are willing to pay more money for products from diverse and inclusive brands.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5BC8C8-D53E-580C-3545-9FCC3A1415E2}"/>
              </a:ext>
            </a:extLst>
          </p:cNvPr>
          <p:cNvSpPr txBox="1"/>
          <p:nvPr/>
        </p:nvSpPr>
        <p:spPr>
          <a:xfrm>
            <a:off x="584395" y="5779768"/>
            <a:ext cx="108809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 </a:t>
            </a:r>
            <a:r>
              <a:rPr lang="en-IE">
                <a:solidFill>
                  <a:schemeClr val="bg1"/>
                </a:solidFill>
                <a:latin typeface="Aptos"/>
                <a:cs typeface="Calibri"/>
              </a:rPr>
              <a:t>L'Oréal Annual Reports, Academic and Professional Research,  Grey Literature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A1210F-4DDA-91B5-C384-D646AFD039FF}"/>
              </a:ext>
            </a:extLst>
          </p:cNvPr>
          <p:cNvSpPr txBox="1"/>
          <p:nvPr/>
        </p:nvSpPr>
        <p:spPr>
          <a:xfrm>
            <a:off x="570270" y="5216155"/>
            <a:ext cx="10715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Inadequate representation of diversity, misaligned target audience 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12121-D463-66D7-2F02-8CA804A9FE8A}"/>
              </a:ext>
            </a:extLst>
          </p:cNvPr>
          <p:cNvSpPr txBox="1"/>
          <p:nvPr/>
        </p:nvSpPr>
        <p:spPr>
          <a:xfrm>
            <a:off x="559814" y="3460136"/>
            <a:ext cx="10645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ptos"/>
                <a:cs typeface="Calibri"/>
              </a:rPr>
              <a:t>Finance: </a:t>
            </a:r>
            <a:r>
              <a:rPr lang="en-GB">
                <a:solidFill>
                  <a:schemeClr val="bg1"/>
                </a:solidFill>
                <a:latin typeface="Aptos"/>
                <a:cs typeface="Calibri"/>
              </a:rPr>
              <a:t>The video will inform  consumers of L’Oréal’s commitment to diversity &amp; inclusion and will attract new consumers who seek diverse and inclusive brands leading to greater sales and revenue</a:t>
            </a:r>
            <a:endParaRPr lang="en-GB">
              <a:solidFill>
                <a:schemeClr val="bg1"/>
              </a:solidFill>
              <a:latin typeface="Aptos"/>
            </a:endParaRP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CD53D54C-196A-381F-4471-1D8A71B636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83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85832" y="469246"/>
            <a:ext cx="10029767" cy="51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2: Diversity &amp; Inclusion Training </a:t>
            </a:r>
            <a:r>
              <a:rPr lang="en-US" sz="3300" b="1" err="1">
                <a:solidFill>
                  <a:srgbClr val="FFFFFF"/>
                </a:solidFill>
                <a:latin typeface="Aptos"/>
              </a:rPr>
              <a:t>Programme</a:t>
            </a:r>
            <a:r>
              <a:rPr lang="en-US" sz="3300" b="1">
                <a:solidFill>
                  <a:srgbClr val="FFFFFF"/>
                </a:solidFill>
                <a:latin typeface="Aptos"/>
              </a:rPr>
              <a:t> 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49620AC-5A1F-1CAB-8136-39FBCEA2615B}"/>
              </a:ext>
            </a:extLst>
          </p:cNvPr>
          <p:cNvGrpSpPr/>
          <p:nvPr/>
        </p:nvGrpSpPr>
        <p:grpSpPr>
          <a:xfrm>
            <a:off x="559995" y="1479556"/>
            <a:ext cx="11060949" cy="4939886"/>
            <a:chOff x="0" y="-38100"/>
            <a:chExt cx="2113710" cy="1522858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9E83E35-62E5-2257-3987-B24410DF875D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22C789C1-358A-D7A1-B7D1-0EF05BF37138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9FD8C2-6FBF-B96D-6266-26F7E20D5504}"/>
              </a:ext>
            </a:extLst>
          </p:cNvPr>
          <p:cNvSpPr txBox="1"/>
          <p:nvPr/>
        </p:nvSpPr>
        <p:spPr>
          <a:xfrm>
            <a:off x="559814" y="1712988"/>
            <a:ext cx="105128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</a:t>
            </a:r>
            <a:r>
              <a:rPr lang="en-IE">
                <a:solidFill>
                  <a:schemeClr val="bg1"/>
                </a:solidFill>
                <a:latin typeface="Aptos"/>
              </a:rPr>
              <a:t>  Five-Step Implementation Plan: Define Goals, Conduct Research, Map Out Risk,  Assign Responsibilities and Tasks, Allocation of Resources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92DD3-F4B6-07D2-460E-9544BEBE93B8}"/>
              </a:ext>
            </a:extLst>
          </p:cNvPr>
          <p:cNvSpPr txBox="1"/>
          <p:nvPr/>
        </p:nvSpPr>
        <p:spPr>
          <a:xfrm>
            <a:off x="559814" y="3244655"/>
            <a:ext cx="103967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</a:t>
            </a:r>
            <a:r>
              <a:rPr lang="en-IE">
                <a:solidFill>
                  <a:schemeClr val="bg1"/>
                </a:solidFill>
                <a:latin typeface="Aptos"/>
              </a:rPr>
              <a:t> Expanding Talent Acquisition, Enhanced Employee Engagement and Trust, Innovation and Better-Decision Making, Improved Business Performance and Profitability, and Increased Employee Retention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605540-EC8F-F91C-711D-27D61C33FD14}"/>
              </a:ext>
            </a:extLst>
          </p:cNvPr>
          <p:cNvSpPr txBox="1"/>
          <p:nvPr/>
        </p:nvSpPr>
        <p:spPr>
          <a:xfrm>
            <a:off x="582230" y="4148879"/>
            <a:ext cx="10497421" cy="9377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</a:t>
            </a:r>
            <a:r>
              <a:rPr lang="en-IE">
                <a:solidFill>
                  <a:schemeClr val="bg1"/>
                </a:solidFill>
                <a:latin typeface="Aptos"/>
              </a:rPr>
              <a:t> Social impact addressing inequality and enriching the talent pool. Environmentally as the adoption of digital platforms reduces physical resource use. Governance structure  strengthened through D&amp;I strategies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28A3A8-3475-DD91-9A79-CE9D37D81203}"/>
              </a:ext>
            </a:extLst>
          </p:cNvPr>
          <p:cNvSpPr txBox="1"/>
          <p:nvPr/>
        </p:nvSpPr>
        <p:spPr>
          <a:xfrm>
            <a:off x="566594" y="2385649"/>
            <a:ext cx="103978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Justification:</a:t>
            </a:r>
            <a:r>
              <a:rPr lang="en-IE">
                <a:solidFill>
                  <a:schemeClr val="bg1"/>
                </a:solidFill>
                <a:latin typeface="Aptos"/>
              </a:rPr>
              <a:t> Decision Matrix evaluating Impact on Workforce Diversity, Impact on Brand Image, Cost Efficiency, Feasibility, and Time to Implement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50C9B7-B2D4-7AB2-6DF5-0CF690BD188B}"/>
              </a:ext>
            </a:extLst>
          </p:cNvPr>
          <p:cNvSpPr txBox="1"/>
          <p:nvPr/>
        </p:nvSpPr>
        <p:spPr>
          <a:xfrm>
            <a:off x="588668" y="5204637"/>
            <a:ext cx="11035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</a:t>
            </a:r>
            <a:r>
              <a:rPr lang="en-US">
                <a:solidFill>
                  <a:srgbClr val="FFFFFF"/>
                </a:solidFill>
                <a:latin typeface="Aptos"/>
              </a:rPr>
              <a:t> Inadequate training, failure to meet diverse needs, resistance from current employee, legal challenges  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BA93D-0816-6B90-1C88-6DE1420884F7}"/>
              </a:ext>
            </a:extLst>
          </p:cNvPr>
          <p:cNvSpPr txBox="1"/>
          <p:nvPr/>
        </p:nvSpPr>
        <p:spPr>
          <a:xfrm>
            <a:off x="584395" y="5779768"/>
            <a:ext cx="108809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 </a:t>
            </a:r>
            <a:r>
              <a:rPr lang="en-IE">
                <a:solidFill>
                  <a:schemeClr val="bg1"/>
                </a:solidFill>
                <a:latin typeface="Aptos"/>
                <a:cs typeface="Calibri"/>
              </a:rPr>
              <a:t>L'Oréal Annual Reports, Academic and Professional Research,  Grey Literature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B129CB69-E156-E4E0-2987-7FD70B1A2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78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59813" y="365096"/>
            <a:ext cx="4792754" cy="1060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Horizon 3.1: Male Brand Image Transformation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0D3F421F-E89D-2F9C-7F9D-69C5A8CB1D55}"/>
              </a:ext>
            </a:extLst>
          </p:cNvPr>
          <p:cNvSpPr txBox="1"/>
          <p:nvPr/>
        </p:nvSpPr>
        <p:spPr>
          <a:xfrm>
            <a:off x="6053752" y="345668"/>
            <a:ext cx="5119325" cy="1060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34" b="1">
                <a:solidFill>
                  <a:srgbClr val="FFFFFF"/>
                </a:solidFill>
                <a:latin typeface="Aptos" panose="020B0004020202020204" pitchFamily="34" charset="0"/>
              </a:rPr>
              <a:t>Horizon 3.2: Acquisition of Male Cosmetics Company 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16EF45FF-9769-586F-10CE-8C53A2B3E9DF}"/>
              </a:ext>
            </a:extLst>
          </p:cNvPr>
          <p:cNvGrpSpPr/>
          <p:nvPr/>
        </p:nvGrpSpPr>
        <p:grpSpPr>
          <a:xfrm>
            <a:off x="562588" y="1376075"/>
            <a:ext cx="5350329" cy="5310841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A2D9429-9205-1832-FC73-9F3EDDE0EDDB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BB8269B6-54BB-37B5-A088-E846FA676684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409DE3-524E-420B-188C-7B0A4AFA4BF1}"/>
              </a:ext>
            </a:extLst>
          </p:cNvPr>
          <p:cNvSpPr txBox="1"/>
          <p:nvPr/>
        </p:nvSpPr>
        <p:spPr>
          <a:xfrm>
            <a:off x="562588" y="1541904"/>
            <a:ext cx="51644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 </a:t>
            </a:r>
            <a:r>
              <a:rPr lang="en-IE">
                <a:solidFill>
                  <a:schemeClr val="bg1"/>
                </a:solidFill>
                <a:latin typeface="Aptos"/>
              </a:rPr>
              <a:t>1. Alter advertising, 2. Adjust operations to sell consumers hair loss prevention 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50E817-8E2E-14E7-E4FE-DC07E31B0F69}"/>
              </a:ext>
            </a:extLst>
          </p:cNvPr>
          <p:cNvSpPr txBox="1"/>
          <p:nvPr/>
        </p:nvSpPr>
        <p:spPr>
          <a:xfrm>
            <a:off x="569029" y="3057909"/>
            <a:ext cx="535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Value: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Penetrates an underserved market using existing products and capabilities. Hair loss prevention market has a 5.1% CAGR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0189F7-C25D-0982-01B3-DB1B3F6D9EA1}"/>
              </a:ext>
            </a:extLst>
          </p:cNvPr>
          <p:cNvSpPr txBox="1"/>
          <p:nvPr/>
        </p:nvSpPr>
        <p:spPr>
          <a:xfrm>
            <a:off x="562587" y="3920931"/>
            <a:ext cx="5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Finance: Cost: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€3,000,000 </a:t>
            </a:r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Revenue: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 €5,100,000 </a:t>
            </a:r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ROI: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€2,100,000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462D3-2F25-4634-045D-7582B079D65B}"/>
              </a:ext>
            </a:extLst>
          </p:cNvPr>
          <p:cNvSpPr txBox="1"/>
          <p:nvPr/>
        </p:nvSpPr>
        <p:spPr>
          <a:xfrm>
            <a:off x="562587" y="4527697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Social impact of serving an underserved market via product impact on quality of life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D97E40-002C-7534-A412-AE69ECE3DB5A}"/>
              </a:ext>
            </a:extLst>
          </p:cNvPr>
          <p:cNvSpPr txBox="1"/>
          <p:nvPr/>
        </p:nvSpPr>
        <p:spPr>
          <a:xfrm>
            <a:off x="569368" y="2309955"/>
            <a:ext cx="516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Market research indicates L’Oréal are not advertising or providing products effectively to traditionally masculine men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044570-A719-B068-6B07-79F96E581270}"/>
              </a:ext>
            </a:extLst>
          </p:cNvPr>
          <p:cNvSpPr txBox="1"/>
          <p:nvPr/>
        </p:nvSpPr>
        <p:spPr>
          <a:xfrm>
            <a:off x="562588" y="5725605"/>
            <a:ext cx="535032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 </a:t>
            </a:r>
            <a:r>
              <a:rPr lang="en-IE">
                <a:solidFill>
                  <a:schemeClr val="bg1"/>
                </a:solidFill>
                <a:latin typeface="Aptos"/>
              </a:rPr>
              <a:t>Market Research Reports, Academic Research, Internal Company Reports, High Quality Grey Literature </a:t>
            </a:r>
            <a:endParaRPr lang="en-IE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4ACE29-7D6C-39E6-220C-BB32B9144BAA}"/>
              </a:ext>
            </a:extLst>
          </p:cNvPr>
          <p:cNvSpPr txBox="1"/>
          <p:nvPr/>
        </p:nvSpPr>
        <p:spPr>
          <a:xfrm>
            <a:off x="564851" y="5084153"/>
            <a:ext cx="5168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Alienation of existing customer groups, not connecting with new target audience </a:t>
            </a:r>
          </a:p>
        </p:txBody>
      </p:sp>
      <p:grpSp>
        <p:nvGrpSpPr>
          <p:cNvPr id="68" name="Group 6">
            <a:extLst>
              <a:ext uri="{FF2B5EF4-FFF2-40B4-BE49-F238E27FC236}">
                <a16:creationId xmlns:a16="http://schemas.microsoft.com/office/drawing/2014/main" id="{2D870B3E-4C38-14FD-1A2E-B25F1D26F7B2}"/>
              </a:ext>
            </a:extLst>
          </p:cNvPr>
          <p:cNvGrpSpPr/>
          <p:nvPr/>
        </p:nvGrpSpPr>
        <p:grpSpPr>
          <a:xfrm>
            <a:off x="6300214" y="1376075"/>
            <a:ext cx="5350329" cy="5310841"/>
            <a:chOff x="0" y="-38100"/>
            <a:chExt cx="2113710" cy="1522858"/>
          </a:xfrm>
        </p:grpSpPr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97354081-3772-5F08-BE87-E9FDCC096CAC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67" name="TextBox 8">
              <a:extLst>
                <a:ext uri="{FF2B5EF4-FFF2-40B4-BE49-F238E27FC236}">
                  <a16:creationId xmlns:a16="http://schemas.microsoft.com/office/drawing/2014/main" id="{81BD1131-23AA-6FE4-A497-54E238545A46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6CA9E9A-F1DD-B126-27CB-DD8562FD1856}"/>
              </a:ext>
            </a:extLst>
          </p:cNvPr>
          <p:cNvSpPr txBox="1"/>
          <p:nvPr/>
        </p:nvSpPr>
        <p:spPr>
          <a:xfrm>
            <a:off x="6300214" y="1520388"/>
            <a:ext cx="5164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 </a:t>
            </a:r>
            <a:endParaRPr lang="en-IE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8F8739-EDFE-4CC2-7599-F0BFA3E35AAB}"/>
              </a:ext>
            </a:extLst>
          </p:cNvPr>
          <p:cNvSpPr txBox="1"/>
          <p:nvPr/>
        </p:nvSpPr>
        <p:spPr>
          <a:xfrm>
            <a:off x="6300213" y="3518415"/>
            <a:ext cx="5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Value: </a:t>
            </a:r>
            <a:r>
              <a:rPr lang="en-IE" err="1">
                <a:solidFill>
                  <a:schemeClr val="bg1"/>
                </a:solidFill>
                <a:latin typeface="Aptos" panose="020B0004020202020204" pitchFamily="34" charset="0"/>
              </a:rPr>
              <a:t>Stryx’s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 Expertise + L’Oréal’s Global Capabilities = Synergistic Acquisition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10A6A-EBB2-F510-F17D-FA1E153EFA34}"/>
              </a:ext>
            </a:extLst>
          </p:cNvPr>
          <p:cNvSpPr txBox="1"/>
          <p:nvPr/>
        </p:nvSpPr>
        <p:spPr>
          <a:xfrm>
            <a:off x="6300213" y="4185925"/>
            <a:ext cx="535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Finance: </a:t>
            </a:r>
            <a:r>
              <a:rPr lang="en-GB" sz="1800" b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ROI</a:t>
            </a:r>
            <a:r>
              <a:rPr lang="en-GB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over $1 billion, </a:t>
            </a:r>
            <a:r>
              <a:rPr lang="en-GB" sz="1800" b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</a:t>
            </a:r>
            <a:r>
              <a:rPr lang="en-GB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$1.4 million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0D12E7-DE38-8F7D-7694-E0E7C4A57395}"/>
              </a:ext>
            </a:extLst>
          </p:cNvPr>
          <p:cNvSpPr txBox="1"/>
          <p:nvPr/>
        </p:nvSpPr>
        <p:spPr>
          <a:xfrm>
            <a:off x="6300213" y="4527724"/>
            <a:ext cx="535032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Social impact by satisfying male consumer needs.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D722D5-19A8-AE78-470D-58A407DE5297}"/>
              </a:ext>
            </a:extLst>
          </p:cNvPr>
          <p:cNvSpPr txBox="1"/>
          <p:nvPr/>
        </p:nvSpPr>
        <p:spPr>
          <a:xfrm>
            <a:off x="6306993" y="2909389"/>
            <a:ext cx="516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 panose="020B0004020202020204" pitchFamily="34" charset="0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 panose="020B0004020202020204" pitchFamily="34" charset="0"/>
              </a:rPr>
              <a:t>Decision Matrix,  gap in market and in L'Oréal's brand portfolio.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24828F9-D586-2802-12AE-AB1656575F57}"/>
              </a:ext>
            </a:extLst>
          </p:cNvPr>
          <p:cNvSpPr txBox="1"/>
          <p:nvPr/>
        </p:nvSpPr>
        <p:spPr>
          <a:xfrm>
            <a:off x="6300215" y="5717438"/>
            <a:ext cx="535032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 </a:t>
            </a:r>
            <a:r>
              <a:rPr lang="en-IE">
                <a:solidFill>
                  <a:schemeClr val="bg1"/>
                </a:solidFill>
                <a:latin typeface="Aptos"/>
              </a:rPr>
              <a:t>Market  Research &amp; Consultancy Reports, Internal Reports, </a:t>
            </a:r>
            <a:r>
              <a:rPr lang="en-IE" err="1">
                <a:solidFill>
                  <a:schemeClr val="bg1"/>
                </a:solidFill>
                <a:latin typeface="Aptos"/>
              </a:rPr>
              <a:t>Stryx’s</a:t>
            </a:r>
            <a:r>
              <a:rPr lang="en-IE">
                <a:solidFill>
                  <a:schemeClr val="bg1"/>
                </a:solidFill>
                <a:latin typeface="Aptos"/>
              </a:rPr>
              <a:t> Website, High Quality Grey Literature. </a:t>
            </a:r>
            <a:endParaRPr lang="en-IE" b="1">
              <a:solidFill>
                <a:schemeClr val="bg1"/>
              </a:solidFill>
              <a:latin typeface="Apto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52484E-D012-EBCC-0F4A-54C009EB89B8}"/>
              </a:ext>
            </a:extLst>
          </p:cNvPr>
          <p:cNvSpPr txBox="1"/>
          <p:nvPr/>
        </p:nvSpPr>
        <p:spPr>
          <a:xfrm>
            <a:off x="6302478" y="5075986"/>
            <a:ext cx="51930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Reputational damage due to misalignment of brands, financial costs</a:t>
            </a: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E6DA33B1-B54D-22FD-6649-1C4F83181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182453" y="229494"/>
            <a:ext cx="772524" cy="782128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06A9D-25F4-6632-15D1-A29E0FBF5807}"/>
              </a:ext>
            </a:extLst>
          </p:cNvPr>
          <p:cNvGrpSpPr/>
          <p:nvPr/>
        </p:nvGrpSpPr>
        <p:grpSpPr>
          <a:xfrm>
            <a:off x="6323670" y="1857370"/>
            <a:ext cx="5325095" cy="1041656"/>
            <a:chOff x="906123" y="3046400"/>
            <a:chExt cx="16637048" cy="3497611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F0099AC7-BDA3-9A30-5F6E-96E6A1B82367}"/>
                </a:ext>
              </a:extLst>
            </p:cNvPr>
            <p:cNvGrpSpPr/>
            <p:nvPr/>
          </p:nvGrpSpPr>
          <p:grpSpPr>
            <a:xfrm>
              <a:off x="4220941" y="4751632"/>
              <a:ext cx="3073952" cy="1788306"/>
              <a:chOff x="5080" y="12700"/>
              <a:chExt cx="5623239" cy="3205480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FE715363-46CD-406C-4EA0-BB3A01C8BA67}"/>
                  </a:ext>
                </a:extLst>
              </p:cNvPr>
              <p:cNvSpPr/>
              <p:nvPr/>
            </p:nvSpPr>
            <p:spPr>
              <a:xfrm>
                <a:off x="5080" y="12700"/>
                <a:ext cx="5623239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5623239" h="3205480">
                    <a:moveTo>
                      <a:pt x="4833298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4833298" y="0"/>
                    </a:lnTo>
                    <a:lnTo>
                      <a:pt x="5623238" y="1602740"/>
                    </a:lnTo>
                    <a:lnTo>
                      <a:pt x="4833298" y="3205480"/>
                    </a:lnTo>
                    <a:close/>
                  </a:path>
                </a:pathLst>
              </a:custGeom>
              <a:solidFill>
                <a:srgbClr val="3EDAD8"/>
              </a:solid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6290FD1-B97D-C0C0-C3B1-F013CBAB8CE9}"/>
                </a:ext>
              </a:extLst>
            </p:cNvPr>
            <p:cNvSpPr/>
            <p:nvPr/>
          </p:nvSpPr>
          <p:spPr>
            <a:xfrm>
              <a:off x="5383315" y="5269795"/>
              <a:ext cx="751980" cy="751980"/>
            </a:xfrm>
            <a:custGeom>
              <a:avLst/>
              <a:gdLst/>
              <a:ahLst/>
              <a:cxnLst/>
              <a:rect l="l" t="t" r="r" b="b"/>
              <a:pathLst>
                <a:path w="751980" h="751980">
                  <a:moveTo>
                    <a:pt x="0" y="0"/>
                  </a:moveTo>
                  <a:lnTo>
                    <a:pt x="751980" y="0"/>
                  </a:lnTo>
                  <a:lnTo>
                    <a:pt x="751980" y="751980"/>
                  </a:lnTo>
                  <a:lnTo>
                    <a:pt x="0" y="75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E" sz="700">
                <a:latin typeface="Aptos" panose="020B0004020202020204" pitchFamily="34" charset="0"/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734E21FE-8C73-6E6F-BD48-6363ABC7F123}"/>
                </a:ext>
              </a:extLst>
            </p:cNvPr>
            <p:cNvGrpSpPr/>
            <p:nvPr/>
          </p:nvGrpSpPr>
          <p:grpSpPr>
            <a:xfrm>
              <a:off x="7637034" y="4751632"/>
              <a:ext cx="3073952" cy="1788306"/>
              <a:chOff x="5080" y="12700"/>
              <a:chExt cx="5623239" cy="3205480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C5B74BC3-9D21-C803-E098-7E47A8F17C89}"/>
                  </a:ext>
                </a:extLst>
              </p:cNvPr>
              <p:cNvSpPr/>
              <p:nvPr/>
            </p:nvSpPr>
            <p:spPr>
              <a:xfrm>
                <a:off x="5080" y="12700"/>
                <a:ext cx="5623239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5623239" h="3205480">
                    <a:moveTo>
                      <a:pt x="4833298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4833298" y="0"/>
                    </a:lnTo>
                    <a:lnTo>
                      <a:pt x="5623238" y="1602740"/>
                    </a:lnTo>
                    <a:lnTo>
                      <a:pt x="4833298" y="3205480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15" name="Group 9">
              <a:extLst>
                <a:ext uri="{FF2B5EF4-FFF2-40B4-BE49-F238E27FC236}">
                  <a16:creationId xmlns:a16="http://schemas.microsoft.com/office/drawing/2014/main" id="{CC1992D7-2A60-1B14-5FB7-8495BBE0A62F}"/>
                </a:ext>
              </a:extLst>
            </p:cNvPr>
            <p:cNvGrpSpPr/>
            <p:nvPr/>
          </p:nvGrpSpPr>
          <p:grpSpPr>
            <a:xfrm>
              <a:off x="11053126" y="4751632"/>
              <a:ext cx="3073952" cy="1788306"/>
              <a:chOff x="5080" y="12700"/>
              <a:chExt cx="5623239" cy="3205480"/>
            </a:xfrm>
          </p:grpSpPr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62F65D73-B1C6-2907-E528-03CEEF370986}"/>
                  </a:ext>
                </a:extLst>
              </p:cNvPr>
              <p:cNvSpPr/>
              <p:nvPr/>
            </p:nvSpPr>
            <p:spPr>
              <a:xfrm>
                <a:off x="5080" y="12700"/>
                <a:ext cx="5623239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5623239" h="3205480">
                    <a:moveTo>
                      <a:pt x="4833298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4833298" y="0"/>
                    </a:lnTo>
                    <a:lnTo>
                      <a:pt x="5623238" y="1602740"/>
                    </a:lnTo>
                    <a:lnTo>
                      <a:pt x="4833298" y="3205480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A65BB0C9-87C2-EF76-FDF4-17594D64F80D}"/>
                </a:ext>
              </a:extLst>
            </p:cNvPr>
            <p:cNvGrpSpPr/>
            <p:nvPr/>
          </p:nvGrpSpPr>
          <p:grpSpPr>
            <a:xfrm>
              <a:off x="14469219" y="4751632"/>
              <a:ext cx="3073952" cy="1788306"/>
              <a:chOff x="5080" y="12700"/>
              <a:chExt cx="5623239" cy="3205480"/>
            </a:xfrm>
          </p:grpSpPr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35AD156-A404-CB5A-8C79-AA6A39B07F7F}"/>
                  </a:ext>
                </a:extLst>
              </p:cNvPr>
              <p:cNvSpPr/>
              <p:nvPr/>
            </p:nvSpPr>
            <p:spPr>
              <a:xfrm>
                <a:off x="5080" y="12700"/>
                <a:ext cx="5623239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5623239" h="3205480">
                    <a:moveTo>
                      <a:pt x="4833298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4833298" y="0"/>
                    </a:lnTo>
                    <a:lnTo>
                      <a:pt x="5623238" y="1602740"/>
                    </a:lnTo>
                    <a:lnTo>
                      <a:pt x="4833298" y="320548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86D1415-CE12-3FB0-C88A-AB88C962E91E}"/>
                </a:ext>
              </a:extLst>
            </p:cNvPr>
            <p:cNvSpPr/>
            <p:nvPr/>
          </p:nvSpPr>
          <p:spPr>
            <a:xfrm>
              <a:off x="8766779" y="5237167"/>
              <a:ext cx="817237" cy="817237"/>
            </a:xfrm>
            <a:custGeom>
              <a:avLst/>
              <a:gdLst/>
              <a:ahLst/>
              <a:cxnLst/>
              <a:rect l="l" t="t" r="r" b="b"/>
              <a:pathLst>
                <a:path w="817237" h="817237">
                  <a:moveTo>
                    <a:pt x="0" y="0"/>
                  </a:moveTo>
                  <a:lnTo>
                    <a:pt x="817237" y="0"/>
                  </a:lnTo>
                  <a:lnTo>
                    <a:pt x="817237" y="817237"/>
                  </a:lnTo>
                  <a:lnTo>
                    <a:pt x="0" y="817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E" sz="700">
                <a:latin typeface="Aptos" panose="020B0004020202020204" pitchFamily="34" charset="0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A58D256-4B1F-9F9A-5B29-B0EBD9625E24}"/>
                </a:ext>
              </a:extLst>
            </p:cNvPr>
            <p:cNvSpPr/>
            <p:nvPr/>
          </p:nvSpPr>
          <p:spPr>
            <a:xfrm>
              <a:off x="12196433" y="5250728"/>
              <a:ext cx="790114" cy="790114"/>
            </a:xfrm>
            <a:custGeom>
              <a:avLst/>
              <a:gdLst/>
              <a:ahLst/>
              <a:cxnLst/>
              <a:rect l="l" t="t" r="r" b="b"/>
              <a:pathLst>
                <a:path w="790114" h="790114">
                  <a:moveTo>
                    <a:pt x="0" y="0"/>
                  </a:moveTo>
                  <a:lnTo>
                    <a:pt x="790114" y="0"/>
                  </a:lnTo>
                  <a:lnTo>
                    <a:pt x="790114" y="790114"/>
                  </a:lnTo>
                  <a:lnTo>
                    <a:pt x="0" y="790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E" sz="700">
                <a:latin typeface="Aptos" panose="020B0004020202020204" pitchFamily="34" charset="0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26F5407-A031-3DFF-9914-A720001D15E7}"/>
                </a:ext>
              </a:extLst>
            </p:cNvPr>
            <p:cNvSpPr/>
            <p:nvPr/>
          </p:nvSpPr>
          <p:spPr>
            <a:xfrm>
              <a:off x="15617975" y="5256177"/>
              <a:ext cx="779217" cy="779217"/>
            </a:xfrm>
            <a:custGeom>
              <a:avLst/>
              <a:gdLst/>
              <a:ahLst/>
              <a:cxnLst/>
              <a:rect l="l" t="t" r="r" b="b"/>
              <a:pathLst>
                <a:path w="779217" h="779217">
                  <a:moveTo>
                    <a:pt x="0" y="0"/>
                  </a:moveTo>
                  <a:lnTo>
                    <a:pt x="779217" y="0"/>
                  </a:lnTo>
                  <a:lnTo>
                    <a:pt x="779217" y="779217"/>
                  </a:lnTo>
                  <a:lnTo>
                    <a:pt x="0" y="779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E" sz="700">
                <a:latin typeface="Aptos" panose="020B0004020202020204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5751CA6F-E39E-5B3B-3813-A7B39C2DD765}"/>
                </a:ext>
              </a:extLst>
            </p:cNvPr>
            <p:cNvSpPr txBox="1"/>
            <p:nvPr/>
          </p:nvSpPr>
          <p:spPr>
            <a:xfrm>
              <a:off x="14431193" y="3046400"/>
              <a:ext cx="3082283" cy="1395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00" b="1" spc="46">
                  <a:solidFill>
                    <a:srgbClr val="FFFFFF"/>
                  </a:solidFill>
                  <a:latin typeface="Aptos" panose="020B0004020202020204" pitchFamily="34" charset="0"/>
                </a:rPr>
                <a:t>5 - Post-Closure Integration &amp; Implementation </a:t>
              </a:r>
            </a:p>
          </p:txBody>
        </p:sp>
        <p:grpSp>
          <p:nvGrpSpPr>
            <p:cNvPr id="23" name="Group 2">
              <a:extLst>
                <a:ext uri="{FF2B5EF4-FFF2-40B4-BE49-F238E27FC236}">
                  <a16:creationId xmlns:a16="http://schemas.microsoft.com/office/drawing/2014/main" id="{2A45FC3A-9FE6-4345-23EA-E5E4994FBC1E}"/>
                </a:ext>
              </a:extLst>
            </p:cNvPr>
            <p:cNvGrpSpPr/>
            <p:nvPr/>
          </p:nvGrpSpPr>
          <p:grpSpPr>
            <a:xfrm>
              <a:off x="914452" y="4755705"/>
              <a:ext cx="3073952" cy="1788306"/>
              <a:chOff x="205578" y="20001"/>
              <a:chExt cx="5623239" cy="3205480"/>
            </a:xfrm>
          </p:grpSpPr>
          <p:sp>
            <p:nvSpPr>
              <p:cNvPr id="29" name="Freeform 3">
                <a:extLst>
                  <a:ext uri="{FF2B5EF4-FFF2-40B4-BE49-F238E27FC236}">
                    <a16:creationId xmlns:a16="http://schemas.microsoft.com/office/drawing/2014/main" id="{FDCDA6E8-4B9A-2324-DDBC-8E4FA80D9F18}"/>
                  </a:ext>
                </a:extLst>
              </p:cNvPr>
              <p:cNvSpPr/>
              <p:nvPr/>
            </p:nvSpPr>
            <p:spPr>
              <a:xfrm>
                <a:off x="205578" y="20001"/>
                <a:ext cx="5623239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5623239" h="3205480">
                    <a:moveTo>
                      <a:pt x="4833298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4833298" y="0"/>
                    </a:lnTo>
                    <a:lnTo>
                      <a:pt x="5623238" y="1602740"/>
                    </a:lnTo>
                    <a:lnTo>
                      <a:pt x="4833298" y="320548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  <p:txBody>
              <a:bodyPr/>
              <a:lstStyle/>
              <a:p>
                <a:endParaRPr lang="en-IE" sz="700"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8379DC4-C21C-497C-8602-9F6DA440682B}"/>
                </a:ext>
              </a:extLst>
            </p:cNvPr>
            <p:cNvSpPr/>
            <p:nvPr/>
          </p:nvSpPr>
          <p:spPr>
            <a:xfrm>
              <a:off x="1895920" y="5159819"/>
              <a:ext cx="894584" cy="894584"/>
            </a:xfrm>
            <a:custGeom>
              <a:avLst/>
              <a:gdLst/>
              <a:ahLst/>
              <a:cxnLst/>
              <a:rect l="l" t="t" r="r" b="b"/>
              <a:pathLst>
                <a:path w="894584" h="894584">
                  <a:moveTo>
                    <a:pt x="0" y="0"/>
                  </a:moveTo>
                  <a:lnTo>
                    <a:pt x="894585" y="0"/>
                  </a:lnTo>
                  <a:lnTo>
                    <a:pt x="894585" y="894585"/>
                  </a:lnTo>
                  <a:lnTo>
                    <a:pt x="0" y="894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E" sz="700">
                <a:latin typeface="Aptos" panose="020B0004020202020204" pitchFamily="34" charset="0"/>
              </a:endParaRPr>
            </a:p>
          </p:txBody>
        </p:sp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4C585430-C104-46B6-E5FE-FCD9646918C1}"/>
                </a:ext>
              </a:extLst>
            </p:cNvPr>
            <p:cNvSpPr txBox="1"/>
            <p:nvPr/>
          </p:nvSpPr>
          <p:spPr>
            <a:xfrm>
              <a:off x="906123" y="3046400"/>
              <a:ext cx="3082282" cy="1395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00" b="1" spc="46">
                  <a:solidFill>
                    <a:srgbClr val="FFFFFF"/>
                  </a:solidFill>
                  <a:latin typeface="Aptos" panose="020B0004020202020204" pitchFamily="34" charset="0"/>
                </a:rPr>
                <a:t>1 - Assessment &amp; Preliminary Review </a:t>
              </a:r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16CD78F2-AA77-5DCB-388B-BEA714F02220}"/>
                </a:ext>
              </a:extLst>
            </p:cNvPr>
            <p:cNvSpPr txBox="1"/>
            <p:nvPr/>
          </p:nvSpPr>
          <p:spPr>
            <a:xfrm>
              <a:off x="4252566" y="3046400"/>
              <a:ext cx="3082282" cy="930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00" b="1" spc="46">
                  <a:solidFill>
                    <a:srgbClr val="FFFFFF"/>
                  </a:solidFill>
                  <a:latin typeface="Aptos" panose="020B0004020202020204" pitchFamily="34" charset="0"/>
                </a:rPr>
                <a:t>2 - Negotiation &amp; Letter of Intent </a:t>
              </a:r>
            </a:p>
          </p:txBody>
        </p:sp>
        <p:sp>
          <p:nvSpPr>
            <p:cNvPr id="27" name="TextBox 36">
              <a:extLst>
                <a:ext uri="{FF2B5EF4-FFF2-40B4-BE49-F238E27FC236}">
                  <a16:creationId xmlns:a16="http://schemas.microsoft.com/office/drawing/2014/main" id="{BCA2F70C-C265-F465-5DFD-8B4CA4EF57F8}"/>
                </a:ext>
              </a:extLst>
            </p:cNvPr>
            <p:cNvSpPr txBox="1"/>
            <p:nvPr/>
          </p:nvSpPr>
          <p:spPr>
            <a:xfrm>
              <a:off x="7599010" y="3046400"/>
              <a:ext cx="3082283" cy="465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00" b="1" spc="46">
                  <a:solidFill>
                    <a:srgbClr val="FFFFFF"/>
                  </a:solidFill>
                  <a:latin typeface="Aptos" panose="020B0004020202020204" pitchFamily="34" charset="0"/>
                </a:rPr>
                <a:t>3 - Due Diligence </a:t>
              </a:r>
            </a:p>
          </p:txBody>
        </p: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FAA1CC94-9AE3-2F23-D976-A08B48422306}"/>
                </a:ext>
              </a:extLst>
            </p:cNvPr>
            <p:cNvSpPr txBox="1"/>
            <p:nvPr/>
          </p:nvSpPr>
          <p:spPr>
            <a:xfrm>
              <a:off x="11015100" y="3046400"/>
              <a:ext cx="3082283" cy="930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900" b="1" spc="46">
                  <a:solidFill>
                    <a:srgbClr val="FFFFFF"/>
                  </a:solidFill>
                  <a:latin typeface="Aptos" panose="020B0004020202020204" pitchFamily="34" charset="0"/>
                </a:rPr>
                <a:t>4 - Negotiations &amp; Closing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A67E71D-E617-B881-8EB9-03F3C20C513B}"/>
              </a:ext>
            </a:extLst>
          </p:cNvPr>
          <p:cNvSpPr txBox="1"/>
          <p:nvPr/>
        </p:nvSpPr>
        <p:spPr>
          <a:xfrm>
            <a:off x="10693838" y="1547944"/>
            <a:ext cx="15552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050">
                <a:solidFill>
                  <a:schemeClr val="bg1"/>
                </a:solidFill>
                <a:effectLst/>
              </a:rPr>
              <a:t>(PwC, 2022)</a:t>
            </a:r>
          </a:p>
        </p:txBody>
      </p:sp>
    </p:spTree>
    <p:extLst>
      <p:ext uri="{BB962C8B-B14F-4D97-AF65-F5344CB8AC3E}">
        <p14:creationId xmlns:p14="http://schemas.microsoft.com/office/powerpoint/2010/main" val="3366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584069" cy="521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1: Personalised Web Platform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EF9D926-536B-5291-7523-B580C59AAD40}"/>
              </a:ext>
            </a:extLst>
          </p:cNvPr>
          <p:cNvGrpSpPr/>
          <p:nvPr/>
        </p:nvGrpSpPr>
        <p:grpSpPr>
          <a:xfrm>
            <a:off x="559814" y="1520884"/>
            <a:ext cx="11060949" cy="4939886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A780017-B289-6CBD-4F0E-51EF2CA82A4B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4CE624DA-785D-54A9-97C1-167EBF43E92B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DBE84C-671D-273B-527F-9E0FA0DC6EC4}"/>
              </a:ext>
            </a:extLst>
          </p:cNvPr>
          <p:cNvSpPr txBox="1"/>
          <p:nvPr/>
        </p:nvSpPr>
        <p:spPr>
          <a:xfrm>
            <a:off x="559813" y="1712988"/>
            <a:ext cx="97542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  </a:t>
            </a:r>
            <a:r>
              <a:rPr lang="en-IE">
                <a:solidFill>
                  <a:schemeClr val="bg1"/>
                </a:solidFill>
                <a:latin typeface="Aptos"/>
              </a:rPr>
              <a:t>Five phase Waterfall Project Management Methodology and intra portfolio embedded licensing agreement  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8B175D-947D-9E88-EDBF-EFFB921D34B1}"/>
              </a:ext>
            </a:extLst>
          </p:cNvPr>
          <p:cNvSpPr txBox="1"/>
          <p:nvPr/>
        </p:nvSpPr>
        <p:spPr>
          <a:xfrm>
            <a:off x="559814" y="2982461"/>
            <a:ext cx="110284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 </a:t>
            </a:r>
            <a:r>
              <a:rPr lang="en-IE">
                <a:solidFill>
                  <a:schemeClr val="bg1"/>
                </a:solidFill>
                <a:latin typeface="Aptos"/>
              </a:rPr>
              <a:t>The convenience factor of having everything available in one place can increase consumer engagement and satisfaction 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The one stop shop will  attract new and existing consumers where loyalties will be built and consumers will potentially spend more money increasing sales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54862-3681-C94C-B80F-50C2B35049FF}"/>
              </a:ext>
            </a:extLst>
          </p:cNvPr>
          <p:cNvSpPr txBox="1"/>
          <p:nvPr/>
        </p:nvSpPr>
        <p:spPr>
          <a:xfrm>
            <a:off x="559814" y="3994100"/>
            <a:ext cx="110407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Finance: </a:t>
            </a:r>
            <a:r>
              <a:rPr lang="en-IE">
                <a:solidFill>
                  <a:schemeClr val="bg1"/>
                </a:solidFill>
                <a:latin typeface="Aptos"/>
              </a:rPr>
              <a:t>Projected total revenue of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€5.3 million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6CEAC2-B839-68C7-3F32-E47A024D2DDB}"/>
              </a:ext>
            </a:extLst>
          </p:cNvPr>
          <p:cNvSpPr txBox="1"/>
          <p:nvPr/>
        </p:nvSpPr>
        <p:spPr>
          <a:xfrm>
            <a:off x="547523" y="4487022"/>
            <a:ext cx="107211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 </a:t>
            </a:r>
            <a:r>
              <a:rPr lang="en-IE">
                <a:solidFill>
                  <a:schemeClr val="bg1"/>
                </a:solidFill>
                <a:latin typeface="Aptos"/>
              </a:rPr>
              <a:t>Enables L’Oréal to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improve their ESG rating by providing a high quality service to satisfy evolving consumer demands. This strategy also focuses on reducing environmental impact, drives innovation and equips L’Oréal to address environmental challenges effectively</a:t>
            </a:r>
            <a:endParaRPr lang="en-US">
              <a:solidFill>
                <a:schemeClr val="bg1"/>
              </a:solidFill>
              <a:latin typeface="Apto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E18EB-165D-6DAD-490B-B3625C132FBD}"/>
              </a:ext>
            </a:extLst>
          </p:cNvPr>
          <p:cNvSpPr txBox="1"/>
          <p:nvPr/>
        </p:nvSpPr>
        <p:spPr>
          <a:xfrm>
            <a:off x="566594" y="2348855"/>
            <a:ext cx="107811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Justification: </a:t>
            </a:r>
            <a:r>
              <a:rPr lang="en-IE">
                <a:solidFill>
                  <a:schemeClr val="bg1"/>
                </a:solidFill>
                <a:latin typeface="Aptos"/>
              </a:rPr>
              <a:t>Consumers now seek products and recommendations for products  that are specifically suited to them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2FF82-3945-A188-79A3-9E52827B601E}"/>
              </a:ext>
            </a:extLst>
          </p:cNvPr>
          <p:cNvSpPr txBox="1"/>
          <p:nvPr/>
        </p:nvSpPr>
        <p:spPr>
          <a:xfrm>
            <a:off x="559814" y="5853510"/>
            <a:ext cx="107089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 </a:t>
            </a:r>
            <a:r>
              <a:rPr lang="en-IE">
                <a:solidFill>
                  <a:schemeClr val="bg1"/>
                </a:solidFill>
                <a:latin typeface="Aptos"/>
                <a:ea typeface="+mn-lt"/>
                <a:cs typeface="+mn-lt"/>
              </a:rPr>
              <a:t>L'Oréal Annual Reports, Academic and Professional Research,  Grey Literature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A8E593-B195-C7B7-3876-DA049CB13CB7}"/>
              </a:ext>
            </a:extLst>
          </p:cNvPr>
          <p:cNvSpPr txBox="1"/>
          <p:nvPr/>
        </p:nvSpPr>
        <p:spPr>
          <a:xfrm>
            <a:off x="562077" y="5482445"/>
            <a:ext cx="107401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 </a:t>
            </a:r>
            <a:r>
              <a:rPr lang="en-US">
                <a:solidFill>
                  <a:srgbClr val="FFFFFF"/>
                </a:solidFill>
                <a:latin typeface="Aptos"/>
              </a:rPr>
              <a:t>Property infringement, copyright implication, budget overruns, loss of trust from consumers </a:t>
            </a: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372B21F4-75FA-6BC6-82EC-DBD45C688F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14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31530" y="426114"/>
            <a:ext cx="9584069" cy="105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225"/>
              </a:lnSpc>
            </a:pPr>
            <a:r>
              <a:rPr lang="en-US" sz="3300" b="1">
                <a:solidFill>
                  <a:srgbClr val="FFFFFF"/>
                </a:solidFill>
                <a:latin typeface="Aptos"/>
              </a:rPr>
              <a:t>Horizon 2: Immersive Training Platform</a:t>
            </a:r>
            <a:endParaRPr lang="en-US"/>
          </a:p>
          <a:p>
            <a:pPr defTabSz="609630">
              <a:lnSpc>
                <a:spcPts val="4225"/>
              </a:lnSpc>
            </a:pPr>
            <a:endParaRPr lang="en-US" sz="3300" b="1">
              <a:solidFill>
                <a:srgbClr val="FFFFFF"/>
              </a:solidFill>
              <a:latin typeface="Aptos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A01B1BA5-6DF3-C277-89FF-6860E93696D0}"/>
              </a:ext>
            </a:extLst>
          </p:cNvPr>
          <p:cNvGrpSpPr/>
          <p:nvPr/>
        </p:nvGrpSpPr>
        <p:grpSpPr>
          <a:xfrm>
            <a:off x="559814" y="1547159"/>
            <a:ext cx="11069708" cy="4913611"/>
            <a:chOff x="0" y="-38100"/>
            <a:chExt cx="2113710" cy="152285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FC22FF9-92A8-956C-3912-7DC1C918B904}"/>
                </a:ext>
              </a:extLst>
            </p:cNvPr>
            <p:cNvSpPr/>
            <p:nvPr/>
          </p:nvSpPr>
          <p:spPr>
            <a:xfrm>
              <a:off x="0" y="0"/>
              <a:ext cx="2113710" cy="1484758"/>
            </a:xfrm>
            <a:custGeom>
              <a:avLst/>
              <a:gdLst/>
              <a:ahLst/>
              <a:cxnLst/>
              <a:rect l="l" t="t" r="r" b="b"/>
              <a:pathLst>
                <a:path w="2113710" h="1484758">
                  <a:moveTo>
                    <a:pt x="0" y="0"/>
                  </a:moveTo>
                  <a:lnTo>
                    <a:pt x="2113710" y="0"/>
                  </a:lnTo>
                  <a:lnTo>
                    <a:pt x="2113710" y="1484758"/>
                  </a:lnTo>
                  <a:lnTo>
                    <a:pt x="0" y="1484758"/>
                  </a:lnTo>
                  <a:close/>
                </a:path>
              </a:pathLst>
            </a:custGeom>
            <a:solidFill>
              <a:srgbClr val="587AA7">
                <a:alpha val="57647"/>
              </a:srgbClr>
            </a:solidFill>
          </p:spPr>
          <p:txBody>
            <a:bodyPr/>
            <a:lstStyle/>
            <a:p>
              <a:endParaRPr lang="en-IE" sz="120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6CEE760-3C76-29A7-51EB-62F609546759}"/>
                </a:ext>
              </a:extLst>
            </p:cNvPr>
            <p:cNvSpPr txBox="1"/>
            <p:nvPr/>
          </p:nvSpPr>
          <p:spPr>
            <a:xfrm>
              <a:off x="0" y="-38100"/>
              <a:ext cx="2113710" cy="15228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189128-1AF2-FEE5-B258-4DE9809D2B89}"/>
              </a:ext>
            </a:extLst>
          </p:cNvPr>
          <p:cNvSpPr txBox="1"/>
          <p:nvPr/>
        </p:nvSpPr>
        <p:spPr>
          <a:xfrm>
            <a:off x="559814" y="1712988"/>
            <a:ext cx="104459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Implementation:</a:t>
            </a:r>
            <a:r>
              <a:rPr lang="en-IE">
                <a:solidFill>
                  <a:schemeClr val="bg1"/>
                </a:solidFill>
                <a:latin typeface="Aptos"/>
              </a:rPr>
              <a:t> Strategic Partnership with </a:t>
            </a:r>
            <a:r>
              <a:rPr lang="en-IE" err="1">
                <a:solidFill>
                  <a:schemeClr val="bg1"/>
                </a:solidFill>
                <a:latin typeface="Aptos"/>
              </a:rPr>
              <a:t>Cognii</a:t>
            </a:r>
            <a:r>
              <a:rPr lang="en-IE">
                <a:solidFill>
                  <a:schemeClr val="bg1"/>
                </a:solidFill>
                <a:latin typeface="Aptos"/>
              </a:rPr>
              <a:t> using a Seven Step Implementation Strategy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0D0CC6-6200-196B-081E-C5C3C77BE924}"/>
              </a:ext>
            </a:extLst>
          </p:cNvPr>
          <p:cNvSpPr txBox="1"/>
          <p:nvPr/>
        </p:nvSpPr>
        <p:spPr>
          <a:xfrm>
            <a:off x="559814" y="2957881"/>
            <a:ext cx="90740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Value:  </a:t>
            </a:r>
            <a:r>
              <a:rPr lang="en-IE">
                <a:solidFill>
                  <a:schemeClr val="bg1"/>
                </a:solidFill>
                <a:latin typeface="Aptos"/>
              </a:rPr>
              <a:t>Improved Knowledge Retention and Reduced Training Time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E4435-F5DC-3AC8-CE18-E4F778D2D67F}"/>
              </a:ext>
            </a:extLst>
          </p:cNvPr>
          <p:cNvSpPr txBox="1"/>
          <p:nvPr/>
        </p:nvSpPr>
        <p:spPr>
          <a:xfrm>
            <a:off x="559814" y="3625391"/>
            <a:ext cx="87865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Finance:</a:t>
            </a:r>
            <a:r>
              <a:rPr lang="en-IE">
                <a:solidFill>
                  <a:schemeClr val="bg1"/>
                </a:solidFill>
                <a:latin typeface="Aptos"/>
              </a:rPr>
              <a:t> 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IE" b="1">
                <a:solidFill>
                  <a:schemeClr val="bg1"/>
                </a:solidFill>
                <a:ea typeface="+mn-lt"/>
                <a:cs typeface="+mn-lt"/>
              </a:rPr>
              <a:t>Cost: 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€200,000 </a:t>
            </a:r>
            <a:r>
              <a:rPr lang="en-IE" b="1">
                <a:solidFill>
                  <a:schemeClr val="bg1"/>
                </a:solidFill>
                <a:ea typeface="+mn-lt"/>
                <a:cs typeface="+mn-lt"/>
              </a:rPr>
              <a:t>Revenue: 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€11,000,000 </a:t>
            </a:r>
            <a:r>
              <a:rPr lang="en-IE" b="1">
                <a:solidFill>
                  <a:schemeClr val="bg1"/>
                </a:solidFill>
                <a:ea typeface="+mn-lt"/>
                <a:cs typeface="+mn-lt"/>
              </a:rPr>
              <a:t>per annum ROI</a:t>
            </a:r>
            <a:r>
              <a:rPr lang="en-IE">
                <a:solidFill>
                  <a:schemeClr val="bg1"/>
                </a:solidFill>
                <a:ea typeface="+mn-lt"/>
                <a:cs typeface="+mn-lt"/>
              </a:rPr>
              <a:t>:€109,800,000</a:t>
            </a:r>
          </a:p>
          <a:p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D583A-2065-3623-6BDE-F2DFAC6EC729}"/>
              </a:ext>
            </a:extLst>
          </p:cNvPr>
          <p:cNvSpPr txBox="1"/>
          <p:nvPr/>
        </p:nvSpPr>
        <p:spPr>
          <a:xfrm>
            <a:off x="559813" y="4285307"/>
            <a:ext cx="99079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ESG:</a:t>
            </a:r>
            <a:r>
              <a:rPr lang="en-IE">
                <a:solidFill>
                  <a:schemeClr val="bg1"/>
                </a:solidFill>
                <a:latin typeface="Aptos"/>
              </a:rPr>
              <a:t> Educational Content catered to various skin and hair types reflects societal needs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F72A2-E513-2E7B-B582-699E2308BD2E}"/>
              </a:ext>
            </a:extLst>
          </p:cNvPr>
          <p:cNvSpPr txBox="1"/>
          <p:nvPr/>
        </p:nvSpPr>
        <p:spPr>
          <a:xfrm>
            <a:off x="566594" y="2348855"/>
            <a:ext cx="93195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Justification:</a:t>
            </a:r>
            <a:r>
              <a:rPr lang="en-IE">
                <a:solidFill>
                  <a:schemeClr val="bg1"/>
                </a:solidFill>
                <a:latin typeface="Aptos"/>
              </a:rPr>
              <a:t> Competitors Incorporate Digital Technologies into their Training Platforms.</a:t>
            </a:r>
            <a:endParaRPr lang="en-IE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1FBD0-F848-E56D-0326-2A346DB0CA86}"/>
              </a:ext>
            </a:extLst>
          </p:cNvPr>
          <p:cNvSpPr txBox="1"/>
          <p:nvPr/>
        </p:nvSpPr>
        <p:spPr>
          <a:xfrm>
            <a:off x="562077" y="4941671"/>
            <a:ext cx="10781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ptos"/>
              </a:rPr>
              <a:t>Risk:</a:t>
            </a:r>
            <a:r>
              <a:rPr lang="en-US">
                <a:solidFill>
                  <a:srgbClr val="FFFFFF"/>
                </a:solidFill>
                <a:latin typeface="Aptos"/>
              </a:rPr>
              <a:t> Inaccurate advice, privacy breaches, low market demand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16AEB-24DD-F7FD-BB7C-271C32C49D43}"/>
              </a:ext>
            </a:extLst>
          </p:cNvPr>
          <p:cNvSpPr txBox="1"/>
          <p:nvPr/>
        </p:nvSpPr>
        <p:spPr>
          <a:xfrm>
            <a:off x="570018" y="5607240"/>
            <a:ext cx="108809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solidFill>
                  <a:schemeClr val="bg1"/>
                </a:solidFill>
                <a:latin typeface="Aptos"/>
              </a:rPr>
              <a:t>Key Sources: </a:t>
            </a:r>
            <a:r>
              <a:rPr lang="en-IE">
                <a:solidFill>
                  <a:schemeClr val="bg1"/>
                </a:solidFill>
                <a:latin typeface="Aptos"/>
                <a:cs typeface="Calibri"/>
              </a:rPr>
              <a:t>L'Oréal Annual Reports, Academic and Professional Research,  Grey Literature</a:t>
            </a:r>
            <a:endParaRPr lang="en-IE">
              <a:solidFill>
                <a:schemeClr val="bg1"/>
              </a:solidFill>
              <a:latin typeface="Aptos"/>
            </a:endParaRPr>
          </a:p>
        </p:txBody>
      </p:sp>
      <p:pic>
        <p:nvPicPr>
          <p:cNvPr id="9" name="Picture 8" descr="A logo with a letter n and an arrow up&#10;&#10;Description automatically generated">
            <a:extLst>
              <a:ext uri="{FF2B5EF4-FFF2-40B4-BE49-F238E27FC236}">
                <a16:creationId xmlns:a16="http://schemas.microsoft.com/office/drawing/2014/main" id="{E3782101-F522-F710-0B7E-A4C636FC9C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500" y1="25633" x2="44375" y2="51582"/>
                        <a14:foregroundMark x1="44375" y1="51582" x2="64688" y2="31013"/>
                        <a14:foregroundMark x1="64688" y1="31013" x2="63438" y2="57595"/>
                        <a14:foregroundMark x1="63438" y1="57595" x2="40313" y2="45570"/>
                        <a14:foregroundMark x1="40313" y1="45570" x2="61250" y2="56329"/>
                        <a14:foregroundMark x1="61250" y1="56329" x2="40938" y2="35443"/>
                        <a14:foregroundMark x1="40938" y1="35443" x2="35000" y2="64873"/>
                        <a14:foregroundMark x1="35000" y1="64873" x2="60313" y2="42722"/>
                        <a14:foregroundMark x1="60313" y1="42722" x2="57500" y2="47785"/>
                        <a14:foregroundMark x1="56875" y1="27215" x2="59688" y2="25949"/>
                        <a14:foregroundMark x1="61875" y1="23101" x2="68750" y2="2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9613" r="19860" b="29066"/>
          <a:stretch/>
        </p:blipFill>
        <p:spPr>
          <a:xfrm>
            <a:off x="11051641" y="229494"/>
            <a:ext cx="903336" cy="914566"/>
          </a:xfrm>
          <a:prstGeom prst="ellipse">
            <a:avLst/>
          </a:prstGeom>
          <a:ln w="19050" cap="rnd">
            <a:solidFill>
              <a:srgbClr val="0413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20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2200</Words>
  <Application>Microsoft Office PowerPoint</Application>
  <PresentationFormat>Widescreen</PresentationFormat>
  <Paragraphs>216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.AppleSystemUIFont</vt:lpstr>
      <vt:lpstr>Aptos</vt:lpstr>
      <vt:lpstr>Aptos Display</vt:lpstr>
      <vt:lpstr>Arial</vt:lpstr>
      <vt:lpstr>Calibri</vt:lpstr>
      <vt:lpstr>Goudy Old Style</vt:lpstr>
      <vt:lpstr>UICTFontTextStyleBody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Pius Coffey (Umail)</dc:creator>
  <cp:lastModifiedBy>Patrick Pius Coffey (Umail)</cp:lastModifiedBy>
  <cp:revision>2</cp:revision>
  <dcterms:created xsi:type="dcterms:W3CDTF">2024-04-16T10:20:05Z</dcterms:created>
  <dcterms:modified xsi:type="dcterms:W3CDTF">2024-09-21T13:56:53Z</dcterms:modified>
</cp:coreProperties>
</file>